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</p:sldMasterIdLst>
  <p:notesMasterIdLst>
    <p:notesMasterId r:id="rId34"/>
  </p:notesMasterIdLst>
  <p:sldIdLst>
    <p:sldId id="1885" r:id="rId5"/>
    <p:sldId id="1914" r:id="rId6"/>
    <p:sldId id="1978" r:id="rId7"/>
    <p:sldId id="1979" r:id="rId8"/>
    <p:sldId id="1890" r:id="rId9"/>
    <p:sldId id="1982" r:id="rId10"/>
    <p:sldId id="1980" r:id="rId11"/>
    <p:sldId id="1983" r:id="rId12"/>
    <p:sldId id="1981" r:id="rId13"/>
    <p:sldId id="1940" r:id="rId14"/>
    <p:sldId id="1945" r:id="rId15"/>
    <p:sldId id="2023" r:id="rId16"/>
    <p:sldId id="2024" r:id="rId17"/>
    <p:sldId id="2025" r:id="rId18"/>
    <p:sldId id="2026" r:id="rId19"/>
    <p:sldId id="2027" r:id="rId20"/>
    <p:sldId id="2028" r:id="rId21"/>
    <p:sldId id="2029" r:id="rId22"/>
    <p:sldId id="2030" r:id="rId23"/>
    <p:sldId id="2031" r:id="rId24"/>
    <p:sldId id="2032" r:id="rId25"/>
    <p:sldId id="286" r:id="rId26"/>
    <p:sldId id="1918" r:id="rId27"/>
    <p:sldId id="1941" r:id="rId28"/>
    <p:sldId id="1984" r:id="rId29"/>
    <p:sldId id="1876" r:id="rId30"/>
    <p:sldId id="2039" r:id="rId31"/>
    <p:sldId id="2038" r:id="rId32"/>
    <p:sldId id="2040" r:id="rId33"/>
  </p:sldIdLst>
  <p:sldSz cx="23762970" cy="13322300"/>
  <p:notesSz cx="6858000" cy="9144000"/>
  <p:custDataLst>
    <p:tags r:id="rId39"/>
  </p:custDataLst>
  <p:defaultTextStyle>
    <a:defPPr>
      <a:defRPr lang="zh-CN"/>
    </a:defPPr>
    <a:lvl1pPr algn="l" defTabSz="2117725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1059180" indent="-601980" algn="l" defTabSz="2117725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2117725" indent="-1203325" algn="l" defTabSz="2117725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3178175" indent="-1806575" algn="l" defTabSz="2117725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4237355" indent="-2408555" algn="l" defTabSz="2117725" rtl="0" fontAlgn="base">
      <a:spcBef>
        <a:spcPct val="0"/>
      </a:spcBef>
      <a:spcAft>
        <a:spcPct val="0"/>
      </a:spcAft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4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215968"/>
    <a:srgbClr val="81A1A9"/>
    <a:srgbClr val="2E5670"/>
    <a:srgbClr val="0F9DA9"/>
    <a:srgbClr val="CF6489"/>
    <a:srgbClr val="35935E"/>
    <a:srgbClr val="F08340"/>
    <a:srgbClr val="2E4571"/>
    <a:srgbClr val="F19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 autoAdjust="0"/>
    <p:restoredTop sz="94660"/>
  </p:normalViewPr>
  <p:slideViewPr>
    <p:cSldViewPr>
      <p:cViewPr varScale="1">
        <p:scale>
          <a:sx n="29" d="100"/>
          <a:sy n="29" d="100"/>
        </p:scale>
        <p:origin x="988" y="76"/>
      </p:cViewPr>
      <p:guideLst>
        <p:guide orient="horz" pos="4138"/>
        <p:guide pos="74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255D1F0-0559-45E3-AA3F-653AFB4BCBF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1475" y="685800"/>
            <a:ext cx="611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9E6B5E2-414F-4B9B-AAB9-9B87664B65D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8149" y="530425"/>
            <a:ext cx="7817853" cy="2257390"/>
          </a:xfrm>
        </p:spPr>
        <p:txBody>
          <a:bodyPr anchor="b"/>
          <a:lstStyle>
            <a:lvl1pPr algn="l">
              <a:defRPr sz="388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90661" y="530425"/>
            <a:ext cx="13284160" cy="11370214"/>
          </a:xfrm>
        </p:spPr>
        <p:txBody>
          <a:bodyPr/>
          <a:lstStyle>
            <a:lvl1pPr>
              <a:defRPr sz="6215"/>
            </a:lvl1pPr>
            <a:lvl2pPr>
              <a:defRPr sz="5440"/>
            </a:lvl2pPr>
            <a:lvl3pPr>
              <a:defRPr sz="4660"/>
            </a:lvl3pPr>
            <a:lvl4pPr>
              <a:defRPr sz="3885"/>
            </a:lvl4pPr>
            <a:lvl5pPr>
              <a:defRPr sz="3885"/>
            </a:lvl5pPr>
            <a:lvl6pPr>
              <a:defRPr sz="3885"/>
            </a:lvl6pPr>
            <a:lvl7pPr>
              <a:defRPr sz="3885"/>
            </a:lvl7pPr>
            <a:lvl8pPr>
              <a:defRPr sz="3885"/>
            </a:lvl8pPr>
            <a:lvl9pPr>
              <a:defRPr sz="388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88149" y="2787815"/>
            <a:ext cx="7817853" cy="9112824"/>
          </a:xfrm>
        </p:spPr>
        <p:txBody>
          <a:bodyPr/>
          <a:lstStyle>
            <a:lvl1pPr marL="0" indent="0">
              <a:buNone/>
              <a:defRPr sz="2720"/>
            </a:lvl1pPr>
            <a:lvl2pPr marL="888365" indent="0">
              <a:buNone/>
              <a:defRPr sz="2330"/>
            </a:lvl2pPr>
            <a:lvl3pPr marL="1776095" indent="0">
              <a:buNone/>
              <a:defRPr sz="1945"/>
            </a:lvl3pPr>
            <a:lvl4pPr marL="2664460" indent="0">
              <a:buNone/>
              <a:defRPr sz="1750"/>
            </a:lvl4pPr>
            <a:lvl5pPr marL="3552825" indent="0">
              <a:buNone/>
              <a:defRPr sz="1750"/>
            </a:lvl5pPr>
            <a:lvl6pPr marL="4440555" indent="0">
              <a:buNone/>
              <a:defRPr sz="1750"/>
            </a:lvl6pPr>
            <a:lvl7pPr marL="5328920" indent="0">
              <a:buNone/>
              <a:defRPr sz="1750"/>
            </a:lvl7pPr>
            <a:lvl8pPr marL="6217285" indent="0">
              <a:buNone/>
              <a:defRPr sz="1750"/>
            </a:lvl8pPr>
            <a:lvl9pPr marL="7105015" indent="0">
              <a:buNone/>
              <a:defRPr sz="1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7708" y="9325610"/>
            <a:ext cx="14257782" cy="1100941"/>
          </a:xfrm>
        </p:spPr>
        <p:txBody>
          <a:bodyPr anchor="b"/>
          <a:lstStyle>
            <a:lvl1pPr algn="l">
              <a:defRPr sz="3885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7708" y="1190372"/>
            <a:ext cx="14257782" cy="799338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6215"/>
            </a:lvl1pPr>
            <a:lvl2pPr marL="888365" indent="0">
              <a:buNone/>
              <a:defRPr sz="5440"/>
            </a:lvl2pPr>
            <a:lvl3pPr marL="1776095" indent="0">
              <a:buNone/>
              <a:defRPr sz="4660"/>
            </a:lvl3pPr>
            <a:lvl4pPr marL="2664460" indent="0">
              <a:buNone/>
              <a:defRPr sz="3885"/>
            </a:lvl4pPr>
            <a:lvl5pPr marL="3552825" indent="0">
              <a:buNone/>
              <a:defRPr sz="3885"/>
            </a:lvl5pPr>
            <a:lvl6pPr marL="4440555" indent="0">
              <a:buNone/>
              <a:defRPr sz="3885"/>
            </a:lvl6pPr>
            <a:lvl7pPr marL="5328920" indent="0">
              <a:buNone/>
              <a:defRPr sz="3885"/>
            </a:lvl7pPr>
            <a:lvl8pPr marL="6217285" indent="0">
              <a:buNone/>
              <a:defRPr sz="3885"/>
            </a:lvl8pPr>
            <a:lvl9pPr marL="7105015" indent="0">
              <a:buNone/>
              <a:defRPr sz="388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57708" y="10426551"/>
            <a:ext cx="14257782" cy="1563519"/>
          </a:xfrm>
        </p:spPr>
        <p:txBody>
          <a:bodyPr/>
          <a:lstStyle>
            <a:lvl1pPr marL="0" indent="0">
              <a:buNone/>
              <a:defRPr sz="2720"/>
            </a:lvl1pPr>
            <a:lvl2pPr marL="888365" indent="0">
              <a:buNone/>
              <a:defRPr sz="2330"/>
            </a:lvl2pPr>
            <a:lvl3pPr marL="1776095" indent="0">
              <a:buNone/>
              <a:defRPr sz="1945"/>
            </a:lvl3pPr>
            <a:lvl4pPr marL="2664460" indent="0">
              <a:buNone/>
              <a:defRPr sz="1750"/>
            </a:lvl4pPr>
            <a:lvl5pPr marL="3552825" indent="0">
              <a:buNone/>
              <a:defRPr sz="1750"/>
            </a:lvl5pPr>
            <a:lvl6pPr marL="4440555" indent="0">
              <a:buNone/>
              <a:defRPr sz="1750"/>
            </a:lvl6pPr>
            <a:lvl7pPr marL="5328920" indent="0">
              <a:buNone/>
              <a:defRPr sz="1750"/>
            </a:lvl7pPr>
            <a:lvl8pPr marL="6217285" indent="0">
              <a:buNone/>
              <a:defRPr sz="1750"/>
            </a:lvl8pPr>
            <a:lvl9pPr marL="7105015" indent="0">
              <a:buNone/>
              <a:defRPr sz="1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228153" y="533510"/>
            <a:ext cx="5346668" cy="1136712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88149" y="533510"/>
            <a:ext cx="15643955" cy="1136712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88149" y="533510"/>
            <a:ext cx="21386673" cy="113671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82223" y="4138548"/>
            <a:ext cx="20198525" cy="285566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64446" y="7549303"/>
            <a:ext cx="16634079" cy="3404588"/>
          </a:xfrm>
        </p:spPr>
        <p:txBody>
          <a:bodyPr/>
          <a:lstStyle>
            <a:lvl1pPr marL="0" indent="0" algn="ctr">
              <a:buNone/>
              <a:defRPr/>
            </a:lvl1pPr>
            <a:lvl2pPr marL="888365" indent="0" algn="ctr">
              <a:buNone/>
              <a:defRPr/>
            </a:lvl2pPr>
            <a:lvl3pPr marL="1776095" indent="0" algn="ctr">
              <a:buNone/>
              <a:defRPr/>
            </a:lvl3pPr>
            <a:lvl4pPr marL="2664460" indent="0" algn="ctr">
              <a:buNone/>
              <a:defRPr/>
            </a:lvl4pPr>
            <a:lvl5pPr marL="3552825" indent="0" algn="ctr">
              <a:buNone/>
              <a:defRPr/>
            </a:lvl5pPr>
            <a:lvl6pPr marL="4440555" indent="0" algn="ctr">
              <a:buNone/>
              <a:defRPr/>
            </a:lvl6pPr>
            <a:lvl7pPr marL="5328920" indent="0" algn="ctr">
              <a:buNone/>
              <a:defRPr/>
            </a:lvl7pPr>
            <a:lvl8pPr marL="6217285" indent="0" algn="ctr">
              <a:buNone/>
              <a:defRPr/>
            </a:lvl8pPr>
            <a:lvl9pPr marL="7105015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7111" y="8560811"/>
            <a:ext cx="20198525" cy="2645957"/>
          </a:xfrm>
        </p:spPr>
        <p:txBody>
          <a:bodyPr anchor="t"/>
          <a:lstStyle>
            <a:lvl1pPr algn="l">
              <a:defRPr sz="777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77111" y="5646559"/>
            <a:ext cx="20198525" cy="2914252"/>
          </a:xfrm>
        </p:spPr>
        <p:txBody>
          <a:bodyPr anchor="b"/>
          <a:lstStyle>
            <a:lvl1pPr marL="0" indent="0">
              <a:buNone/>
              <a:defRPr sz="3885"/>
            </a:lvl1pPr>
            <a:lvl2pPr marL="888365" indent="0">
              <a:buNone/>
              <a:defRPr sz="3495"/>
            </a:lvl2pPr>
            <a:lvl3pPr marL="1776095" indent="0">
              <a:buNone/>
              <a:defRPr sz="3110"/>
            </a:lvl3pPr>
            <a:lvl4pPr marL="2664460" indent="0">
              <a:buNone/>
              <a:defRPr sz="2720"/>
            </a:lvl4pPr>
            <a:lvl5pPr marL="3552825" indent="0">
              <a:buNone/>
              <a:defRPr sz="2720"/>
            </a:lvl5pPr>
            <a:lvl6pPr marL="4440555" indent="0">
              <a:buNone/>
              <a:defRPr sz="2720"/>
            </a:lvl6pPr>
            <a:lvl7pPr marL="5328920" indent="0">
              <a:buNone/>
              <a:defRPr sz="2720"/>
            </a:lvl7pPr>
            <a:lvl8pPr marL="6217285" indent="0">
              <a:buNone/>
              <a:defRPr sz="2720"/>
            </a:lvl8pPr>
            <a:lvl9pPr marL="7105015" indent="0">
              <a:buNone/>
              <a:defRPr sz="27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8149" y="3108537"/>
            <a:ext cx="10495312" cy="8792102"/>
          </a:xfrm>
        </p:spPr>
        <p:txBody>
          <a:bodyPr/>
          <a:lstStyle>
            <a:lvl1pPr>
              <a:defRPr sz="5440"/>
            </a:lvl1pPr>
            <a:lvl2pPr>
              <a:defRPr sz="4660"/>
            </a:lvl2pPr>
            <a:lvl3pPr>
              <a:defRPr sz="3885"/>
            </a:lvl3pPr>
            <a:lvl4pPr>
              <a:defRPr sz="3495"/>
            </a:lvl4pPr>
            <a:lvl5pPr>
              <a:defRPr sz="3495"/>
            </a:lvl5pPr>
            <a:lvl6pPr>
              <a:defRPr sz="3495"/>
            </a:lvl6pPr>
            <a:lvl7pPr>
              <a:defRPr sz="3495"/>
            </a:lvl7pPr>
            <a:lvl8pPr>
              <a:defRPr sz="3495"/>
            </a:lvl8pPr>
            <a:lvl9pPr>
              <a:defRPr sz="34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079510" y="3108537"/>
            <a:ext cx="10495312" cy="8792102"/>
          </a:xfrm>
        </p:spPr>
        <p:txBody>
          <a:bodyPr/>
          <a:lstStyle>
            <a:lvl1pPr>
              <a:defRPr sz="5440"/>
            </a:lvl1pPr>
            <a:lvl2pPr>
              <a:defRPr sz="4660"/>
            </a:lvl2pPr>
            <a:lvl3pPr>
              <a:defRPr sz="3885"/>
            </a:lvl3pPr>
            <a:lvl4pPr>
              <a:defRPr sz="3495"/>
            </a:lvl4pPr>
            <a:lvl5pPr>
              <a:defRPr sz="3495"/>
            </a:lvl5pPr>
            <a:lvl6pPr>
              <a:defRPr sz="3495"/>
            </a:lvl6pPr>
            <a:lvl7pPr>
              <a:defRPr sz="3495"/>
            </a:lvl7pPr>
            <a:lvl8pPr>
              <a:defRPr sz="3495"/>
            </a:lvl8pPr>
            <a:lvl9pPr>
              <a:defRPr sz="34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8149" y="2982099"/>
            <a:ext cx="10499439" cy="1242797"/>
          </a:xfrm>
        </p:spPr>
        <p:txBody>
          <a:bodyPr anchor="b"/>
          <a:lstStyle>
            <a:lvl1pPr marL="0" indent="0">
              <a:buNone/>
              <a:defRPr sz="4660" b="1"/>
            </a:lvl1pPr>
            <a:lvl2pPr marL="888365" indent="0">
              <a:buNone/>
              <a:defRPr sz="3885" b="1"/>
            </a:lvl2pPr>
            <a:lvl3pPr marL="1776095" indent="0">
              <a:buNone/>
              <a:defRPr sz="3495" b="1"/>
            </a:lvl3pPr>
            <a:lvl4pPr marL="2664460" indent="0">
              <a:buNone/>
              <a:defRPr sz="3110" b="1"/>
            </a:lvl4pPr>
            <a:lvl5pPr marL="3552825" indent="0">
              <a:buNone/>
              <a:defRPr sz="3110" b="1"/>
            </a:lvl5pPr>
            <a:lvl6pPr marL="4440555" indent="0">
              <a:buNone/>
              <a:defRPr sz="3110" b="1"/>
            </a:lvl6pPr>
            <a:lvl7pPr marL="5328920" indent="0">
              <a:buNone/>
              <a:defRPr sz="3110" b="1"/>
            </a:lvl7pPr>
            <a:lvl8pPr marL="6217285" indent="0">
              <a:buNone/>
              <a:defRPr sz="3110" b="1"/>
            </a:lvl8pPr>
            <a:lvl9pPr marL="7105015" indent="0">
              <a:buNone/>
              <a:defRPr sz="31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8149" y="4224896"/>
            <a:ext cx="10499439" cy="7675743"/>
          </a:xfrm>
        </p:spPr>
        <p:txBody>
          <a:bodyPr/>
          <a:lstStyle>
            <a:lvl1pPr>
              <a:defRPr sz="4660"/>
            </a:lvl1pPr>
            <a:lvl2pPr>
              <a:defRPr sz="3885"/>
            </a:lvl2pPr>
            <a:lvl3pPr>
              <a:defRPr sz="3495"/>
            </a:lvl3pPr>
            <a:lvl4pPr>
              <a:defRPr sz="3110"/>
            </a:lvl4pPr>
            <a:lvl5pPr>
              <a:defRPr sz="3110"/>
            </a:lvl5pPr>
            <a:lvl6pPr>
              <a:defRPr sz="3110"/>
            </a:lvl6pPr>
            <a:lvl7pPr>
              <a:defRPr sz="3110"/>
            </a:lvl7pPr>
            <a:lvl8pPr>
              <a:defRPr sz="3110"/>
            </a:lvl8pPr>
            <a:lvl9pPr>
              <a:defRPr sz="31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071259" y="2982099"/>
            <a:ext cx="10503563" cy="1242797"/>
          </a:xfrm>
        </p:spPr>
        <p:txBody>
          <a:bodyPr anchor="b"/>
          <a:lstStyle>
            <a:lvl1pPr marL="0" indent="0">
              <a:buNone/>
              <a:defRPr sz="4660" b="1"/>
            </a:lvl1pPr>
            <a:lvl2pPr marL="888365" indent="0">
              <a:buNone/>
              <a:defRPr sz="3885" b="1"/>
            </a:lvl2pPr>
            <a:lvl3pPr marL="1776095" indent="0">
              <a:buNone/>
              <a:defRPr sz="3495" b="1"/>
            </a:lvl3pPr>
            <a:lvl4pPr marL="2664460" indent="0">
              <a:buNone/>
              <a:defRPr sz="3110" b="1"/>
            </a:lvl4pPr>
            <a:lvl5pPr marL="3552825" indent="0">
              <a:buNone/>
              <a:defRPr sz="3110" b="1"/>
            </a:lvl5pPr>
            <a:lvl6pPr marL="4440555" indent="0">
              <a:buNone/>
              <a:defRPr sz="3110" b="1"/>
            </a:lvl6pPr>
            <a:lvl7pPr marL="5328920" indent="0">
              <a:buNone/>
              <a:defRPr sz="3110" b="1"/>
            </a:lvl7pPr>
            <a:lvl8pPr marL="6217285" indent="0">
              <a:buNone/>
              <a:defRPr sz="3110" b="1"/>
            </a:lvl8pPr>
            <a:lvl9pPr marL="7105015" indent="0">
              <a:buNone/>
              <a:defRPr sz="311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071259" y="4224896"/>
            <a:ext cx="10503563" cy="7675743"/>
          </a:xfrm>
        </p:spPr>
        <p:txBody>
          <a:bodyPr/>
          <a:lstStyle>
            <a:lvl1pPr>
              <a:defRPr sz="4660"/>
            </a:lvl1pPr>
            <a:lvl2pPr>
              <a:defRPr sz="3885"/>
            </a:lvl2pPr>
            <a:lvl3pPr>
              <a:defRPr sz="3495"/>
            </a:lvl3pPr>
            <a:lvl4pPr>
              <a:defRPr sz="3110"/>
            </a:lvl4pPr>
            <a:lvl5pPr>
              <a:defRPr sz="3110"/>
            </a:lvl5pPr>
            <a:lvl6pPr>
              <a:defRPr sz="3110"/>
            </a:lvl6pPr>
            <a:lvl7pPr>
              <a:defRPr sz="3110"/>
            </a:lvl7pPr>
            <a:lvl8pPr>
              <a:defRPr sz="3110"/>
            </a:lvl8pPr>
            <a:lvl9pPr>
              <a:defRPr sz="31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2117725" rtl="0" eaLnBrk="0" fontAlgn="base" hangingPunct="0">
        <a:spcBef>
          <a:spcPct val="0"/>
        </a:spcBef>
        <a:spcAft>
          <a:spcPct val="0"/>
        </a:spcAft>
        <a:defRPr sz="10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793750" indent="-793750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720850" indent="-66230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4795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0840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76758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82739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887210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94702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620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5981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1899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17881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3799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29780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35762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1680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47661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2117725" rtl="0" eaLnBrk="0" fontAlgn="base" hangingPunct="0">
        <a:spcBef>
          <a:spcPct val="0"/>
        </a:spcBef>
        <a:spcAft>
          <a:spcPct val="0"/>
        </a:spcAft>
        <a:defRPr sz="10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2117725" rtl="0" eaLnBrk="0" fontAlgn="base" hangingPunct="0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defTabSz="2117725" rtl="0" fontAlgn="base">
        <a:spcBef>
          <a:spcPct val="0"/>
        </a:spcBef>
        <a:spcAft>
          <a:spcPct val="0"/>
        </a:spcAft>
        <a:defRPr sz="102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793750" indent="-793750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720850" indent="-66230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4795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0840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767580" indent="-528955" algn="l" defTabSz="211772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82739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887210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94702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6205" indent="-529590" algn="l" defTabSz="21189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5981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1899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17881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3799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29780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35762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16800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476615" algn="l" defTabSz="2118995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1188149" y="533510"/>
            <a:ext cx="21386673" cy="222038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>
          <a:xfrm>
            <a:off x="1188149" y="3108537"/>
            <a:ext cx="21386673" cy="879210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88149" y="12131928"/>
            <a:ext cx="5544693" cy="92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2720" b="0">
                <a:effectLst/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19015" y="12131928"/>
            <a:ext cx="7524941" cy="92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2720" b="0">
                <a:effectLst/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030129" y="12131928"/>
            <a:ext cx="5544693" cy="92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272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545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666115" indent="-666115" algn="l" rtl="0" eaLnBrk="0" fontAlgn="base" hangingPunct="0">
        <a:spcBef>
          <a:spcPts val="190"/>
        </a:spcBef>
        <a:spcAft>
          <a:spcPct val="0"/>
        </a:spcAft>
        <a:buChar char="•"/>
        <a:defRPr sz="6215">
          <a:solidFill>
            <a:schemeClr val="tx1"/>
          </a:solidFill>
          <a:latin typeface="+mn-lt"/>
          <a:ea typeface="+mn-ea"/>
          <a:cs typeface="+mn-cs"/>
        </a:defRPr>
      </a:lvl1pPr>
      <a:lvl2pPr marL="1443355" indent="-554990" algn="l" rtl="0" eaLnBrk="0" fontAlgn="base" hangingPunct="0">
        <a:spcBef>
          <a:spcPts val="190"/>
        </a:spcBef>
        <a:spcAft>
          <a:spcPct val="0"/>
        </a:spcAft>
        <a:buChar char="–"/>
        <a:defRPr sz="5440">
          <a:solidFill>
            <a:schemeClr val="tx1"/>
          </a:solidFill>
          <a:latin typeface="+mn-lt"/>
          <a:ea typeface="+mn-ea"/>
        </a:defRPr>
      </a:lvl2pPr>
      <a:lvl3pPr marL="2220595" indent="-443865" algn="l" rtl="0" eaLnBrk="0" fontAlgn="base" hangingPunct="0">
        <a:spcBef>
          <a:spcPts val="190"/>
        </a:spcBef>
        <a:spcAft>
          <a:spcPct val="0"/>
        </a:spcAft>
        <a:buChar char="•"/>
        <a:defRPr sz="4660">
          <a:solidFill>
            <a:schemeClr val="tx1"/>
          </a:solidFill>
          <a:latin typeface="+mn-lt"/>
          <a:ea typeface="+mn-ea"/>
        </a:defRPr>
      </a:lvl3pPr>
      <a:lvl4pPr marL="3108325" indent="-443865" algn="l" rtl="0" eaLnBrk="0" fontAlgn="base" hangingPunct="0">
        <a:spcBef>
          <a:spcPts val="190"/>
        </a:spcBef>
        <a:spcAft>
          <a:spcPct val="0"/>
        </a:spcAft>
        <a:buChar char="–"/>
        <a:defRPr sz="3885">
          <a:solidFill>
            <a:schemeClr val="tx1"/>
          </a:solidFill>
          <a:latin typeface="+mn-lt"/>
          <a:ea typeface="+mn-ea"/>
        </a:defRPr>
      </a:lvl4pPr>
      <a:lvl5pPr marL="3996690" indent="-443865" algn="l" rtl="0" eaLnBrk="0" fontAlgn="base" hangingPunct="0">
        <a:spcBef>
          <a:spcPts val="190"/>
        </a:spcBef>
        <a:spcAft>
          <a:spcPct val="0"/>
        </a:spcAft>
        <a:buChar char="»"/>
        <a:defRPr sz="3885">
          <a:solidFill>
            <a:schemeClr val="tx1"/>
          </a:solidFill>
          <a:latin typeface="+mn-lt"/>
          <a:ea typeface="+mn-ea"/>
        </a:defRPr>
      </a:lvl5pPr>
      <a:lvl6pPr marL="4885055" indent="-443865" algn="l" rtl="0" fontAlgn="base">
        <a:spcBef>
          <a:spcPts val="190"/>
        </a:spcBef>
        <a:spcAft>
          <a:spcPct val="0"/>
        </a:spcAft>
        <a:buChar char="»"/>
        <a:defRPr sz="3885">
          <a:solidFill>
            <a:schemeClr val="tx1"/>
          </a:solidFill>
          <a:latin typeface="+mn-lt"/>
          <a:ea typeface="+mn-ea"/>
        </a:defRPr>
      </a:lvl6pPr>
      <a:lvl7pPr marL="5772785" indent="-443865" algn="l" rtl="0" fontAlgn="base">
        <a:spcBef>
          <a:spcPts val="190"/>
        </a:spcBef>
        <a:spcAft>
          <a:spcPct val="0"/>
        </a:spcAft>
        <a:buChar char="»"/>
        <a:defRPr sz="3885">
          <a:solidFill>
            <a:schemeClr val="tx1"/>
          </a:solidFill>
          <a:latin typeface="+mn-lt"/>
          <a:ea typeface="+mn-ea"/>
        </a:defRPr>
      </a:lvl7pPr>
      <a:lvl8pPr marL="6661150" indent="-443865" algn="l" rtl="0" fontAlgn="base">
        <a:spcBef>
          <a:spcPts val="190"/>
        </a:spcBef>
        <a:spcAft>
          <a:spcPct val="0"/>
        </a:spcAft>
        <a:buChar char="»"/>
        <a:defRPr sz="3885">
          <a:solidFill>
            <a:schemeClr val="tx1"/>
          </a:solidFill>
          <a:latin typeface="+mn-lt"/>
          <a:ea typeface="+mn-ea"/>
        </a:defRPr>
      </a:lvl8pPr>
      <a:lvl9pPr marL="7549515" indent="-443865" algn="l" rtl="0" fontAlgn="base">
        <a:spcBef>
          <a:spcPts val="190"/>
        </a:spcBef>
        <a:spcAft>
          <a:spcPct val="0"/>
        </a:spcAft>
        <a:buChar char="»"/>
        <a:defRPr sz="388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1pPr>
      <a:lvl2pPr marL="88836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2pPr>
      <a:lvl3pPr marL="177609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3pPr>
      <a:lvl4pPr marL="2664460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4pPr>
      <a:lvl5pPr marL="355282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5pPr>
      <a:lvl6pPr marL="444055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6pPr>
      <a:lvl7pPr marL="5328920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7pPr>
      <a:lvl8pPr marL="621728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8pPr>
      <a:lvl9pPr marL="7105015" algn="l" defTabSz="1776095" rtl="0" eaLnBrk="1" latinLnBrk="0" hangingPunct="1">
        <a:defRPr sz="34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NULL" TargetMode="Externa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png"/><Relationship Id="rId2" Type="http://schemas.openxmlformats.org/officeDocument/2006/relationships/image" Target="NULL" TargetMode="Externa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NULL" TargetMode="Externa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65020" y="4716934"/>
            <a:ext cx="16345816" cy="240065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>
            <a:defPPr>
              <a:defRPr lang="zh-CN"/>
            </a:defPPr>
            <a:lvl1pPr algn="l" defTabSz="2117725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1059180" indent="-601980" algn="l" defTabSz="2117725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2117725" indent="-1203325" algn="l" defTabSz="2117725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3178175" indent="-1806575" algn="l" defTabSz="2117725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4237355" indent="-2408555" algn="l" defTabSz="2117725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zh-CN" sz="7500" b="1" spc="300" dirty="0">
                <a:solidFill>
                  <a:srgbClr val="2E45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专题课</a:t>
            </a:r>
            <a:r>
              <a:rPr lang="en-US" altLang="zh-CN" sz="7500" b="1" spc="300" dirty="0">
                <a:solidFill>
                  <a:srgbClr val="2E45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zh-CN" sz="7500" b="1" spc="300" dirty="0">
                <a:solidFill>
                  <a:srgbClr val="2E45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带电粒子在复合场中的运动</a:t>
            </a:r>
            <a:endParaRPr lang="zh-CN" altLang="zh-CN" sz="7500" b="1" spc="300" dirty="0">
              <a:solidFill>
                <a:srgbClr val="2E45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7500" b="1" spc="300" dirty="0">
                <a:solidFill>
                  <a:srgbClr val="2E45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z="7500" b="1" spc="300" dirty="0">
              <a:solidFill>
                <a:srgbClr val="2E45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pull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386568" y="540470"/>
                <a:ext cx="21152260" cy="13603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en-US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答案</a:t>
                </a: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(3)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39</m:t>
                        </m:r>
                        <m:r>
                          <m:rPr>
                            <m:nor/>
                          </m:rPr>
                          <a:rPr lang="en-US" altLang="zh-CN" sz="5000" i="1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ad>
                          <m:radPr>
                            <m:degHide m:val="on"/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44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l</a:t>
                </a:r>
                <a:endParaRPr lang="en-US" altLang="zh-CN" sz="5000" b="1" kern="0" dirty="0">
                  <a:solidFill>
                    <a:srgbClr val="A50021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解析</a:t>
                </a: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5000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若粒子正好从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QN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的中点射出磁场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带电粒子的运动轨迹如图所示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由几何关系可知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sin 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zh-CN" sz="50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500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带电粒子的运动轨迹半径为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zh-CN" sz="50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500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m:rPr>
                            <m:nor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粒子在磁场中的轨迹与挡板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的最近距离为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aseline="-2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=r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sin 30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°+l-r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aseline="-2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39</m:t>
                        </m:r>
                        <m:r>
                          <m:rPr>
                            <m:nor/>
                          </m:rPr>
                          <a:rPr lang="en-US" altLang="zh-CN" sz="5000" i="1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10</m:t>
                        </m:r>
                        <m:rad>
                          <m:radPr>
                            <m:degHide m:val="on"/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44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68" y="540470"/>
                <a:ext cx="21152260" cy="13603019"/>
              </a:xfrm>
              <a:prstGeom prst="rect">
                <a:avLst/>
              </a:prstGeom>
              <a:blipFill rotWithShape="1">
                <a:blip r:embed="rId1"/>
                <a:stretch>
                  <a:fillRect l="-2" t="-1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5" name="2021QGJ-17.EPS" descr="id:2147485674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4012" y="4508944"/>
            <a:ext cx="7344816" cy="634325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5654" y="2628702"/>
            <a:ext cx="21171166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“5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突破带电粒子在组合场中的运动问题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9" name="要点总结.EPS" descr="id:2147491530;FounderCES"/>
          <p:cNvPicPr/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40484" y="1620590"/>
            <a:ext cx="3635535" cy="1076708"/>
          </a:xfrm>
          <a:prstGeom prst="rect">
            <a:avLst/>
          </a:prstGeom>
        </p:spPr>
      </p:pic>
      <p:pic>
        <p:nvPicPr>
          <p:cNvPr id="5" name="22XZXBX2-477.EPS" descr="id:2147491560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338" y="4068862"/>
            <a:ext cx="12353946" cy="823688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92412" y="818567"/>
                <a:ext cx="22250472" cy="10089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练</a:t>
                </a:r>
                <a:r>
                  <a:rPr lang="en-US" altLang="zh-CN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.</a:t>
                </a:r>
                <a:r>
                  <a:rPr lang="en-US" altLang="zh-CN" sz="5400" b="1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</a:rPr>
                  <a:t>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坐标系的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轴正方向的匀强电场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≤2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的区域内分布着垂直于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平面向里的匀强磁场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为电场和磁场的交界面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为磁场的上边界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现从原点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轴正方向发射出速率为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、比荷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电荷量与质量之比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的带正电粒子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粒子运动轨迹恰与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相切并返回电场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已知电场强度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𝟑</m:t>
                        </m:r>
                        <m:sSubSup>
                          <m:sSubSupPr>
                            <m:ctrlPr>
                              <a:rPr lang="zh-CN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𝒌𝒅</m:t>
                        </m:r>
                      </m:den>
                    </m:f>
                  </m:oMath>
                </a14:m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不计粒子重力和粒子间的相互作用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求粒子第一次穿过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时的速度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48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b="1" kern="100" dirty="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2" y="818567"/>
                <a:ext cx="22250472" cy="10089515"/>
              </a:xfrm>
              <a:prstGeom prst="rect">
                <a:avLst/>
              </a:prstGeom>
              <a:blipFill rotWithShape="1">
                <a:blip r:embed="rId1"/>
                <a:stretch>
                  <a:fillRect l="-3"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1XZBX2-492.EPS" descr="id:2147488283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49996" y="7626583"/>
            <a:ext cx="6696744" cy="487715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80444" y="1044526"/>
                <a:ext cx="21674408" cy="1198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en-US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(1)2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方向与水平方向成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60°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角斜向右上</a:t>
                </a:r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解析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粒子从原点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处沿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轴正方向发射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在电场中做类平抛运动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由动能定理得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qEd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mv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en-US" altLang="zh-CN" sz="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sSubSup>
                          <m:sSub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𝑘𝑑</m:t>
                        </m:r>
                      </m:den>
                    </m:f>
                  </m:oMath>
                </a14:m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代入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v=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粒子运动轨迹如图所示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图中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cos 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θ=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60°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即粒子第一次穿过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时的速度为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方向与水平方向成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60°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角斜向右上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4" y="1044526"/>
                <a:ext cx="21674408" cy="11983280"/>
              </a:xfrm>
              <a:prstGeom prst="rect">
                <a:avLst/>
              </a:prstGeom>
              <a:blipFill rotWithShape="1">
                <a:blip r:embed="rId1"/>
                <a:stretch>
                  <a:fillRect l="-1" t="-5" r="1" b="-1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21XZBX2-493.EPS" descr="id:2147488290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81644" y="3853716"/>
            <a:ext cx="7709693" cy="5614868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92412" y="818567"/>
                <a:ext cx="22250472" cy="10151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练</a:t>
                </a:r>
                <a:r>
                  <a:rPr lang="en-US" altLang="zh-CN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 </a:t>
                </a:r>
                <a:r>
                  <a:rPr lang="en-US" altLang="zh-CN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.</a:t>
                </a:r>
                <a:r>
                  <a:rPr lang="en-US" altLang="zh-CN" sz="5400" b="1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</a:rPr>
                  <a:t>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坐标系的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轴正方向的匀强电场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≤2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的区域内分布着垂直于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平面向里的匀强磁场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为电场和磁场的交界面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为磁场的上边界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现从原点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轴正方向发射出速率为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、比荷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电荷量与质量之比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的带正电粒子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粒子运动轨迹恰与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相切并返回电场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已知电场强度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𝟑</m:t>
                        </m:r>
                        <m:sSubSup>
                          <m:sSubSupPr>
                            <m:ctrlPr>
                              <a:rPr lang="zh-CN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𝒌𝒅</m:t>
                        </m:r>
                      </m:den>
                    </m:f>
                  </m:oMath>
                </a14:m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不计粒子重力和粒子间的相互作用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求磁场的磁感应强度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的大小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48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b="1" kern="100" dirty="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2" y="818567"/>
                <a:ext cx="22250472" cy="10151110"/>
              </a:xfrm>
              <a:prstGeom prst="rect">
                <a:avLst/>
              </a:prstGeom>
              <a:blipFill rotWithShape="1">
                <a:blip r:embed="rId1"/>
                <a:stretch>
                  <a:fillRect l="-3" t="-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1XZBX2-492.EPS" descr="id:2147488283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66020" y="7522252"/>
            <a:ext cx="6696744" cy="487715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69815" y="1116534"/>
                <a:ext cx="21674408" cy="899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en-US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(2)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𝑘𝑑</m:t>
                        </m:r>
                      </m:den>
                    </m:f>
                  </m:oMath>
                </a14:m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解析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根据几何关系可知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R+R</a:t>
                </a:r>
                <a:r>
                  <a:rPr lang="en-US" altLang="zh-CN" sz="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cos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θ=d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由牛顿第二定律得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qvB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𝑘𝑑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815" y="1116534"/>
                <a:ext cx="21674408" cy="8990090"/>
              </a:xfrm>
              <a:prstGeom prst="rect">
                <a:avLst/>
              </a:prstGeom>
              <a:blipFill rotWithShape="1">
                <a:blip r:embed="rId1"/>
                <a:stretch>
                  <a:fillRect l="-2" t="-2" r="2" b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92412" y="818567"/>
                <a:ext cx="22250472" cy="11243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en-US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练</a:t>
                </a:r>
                <a:r>
                  <a:rPr lang="en-US" altLang="zh-CN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.</a:t>
                </a:r>
                <a:r>
                  <a:rPr lang="en-US" altLang="zh-CN" sz="5400" b="1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</a:rPr>
                  <a:t>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坐标系的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轴正方向的匀强电场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≤2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的区域内分布着垂直于</a:t>
                </a:r>
                <a:r>
                  <a:rPr lang="en-US" altLang="zh-CN" sz="5000" b="1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xOy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平面向里的匀强磁场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MN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为电场和磁场的交界面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为磁场的上边界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现从原点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轴正方向发射出速率为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、比荷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电荷量与质量之比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的带正电粒子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粒子运动轨迹恰与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相切并返回电场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已知电场强度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𝟑</m:t>
                        </m:r>
                        <m:sSubSup>
                          <m:sSubSupPr>
                            <m:ctrlPr>
                              <a:rPr lang="zh-CN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𝒌𝒅</m:t>
                        </m:r>
                      </m:den>
                    </m:f>
                  </m:oMath>
                </a14:m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不计粒子重力和粒子间的相互作用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求粒子在磁场中运动的时间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若增大磁感应强度</a:t>
                </a:r>
                <a:endParaRPr lang="en-US" altLang="zh-CN" sz="5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试判断粒子在磁场中运动的时间如何变化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48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b="1" kern="100" dirty="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2" y="818567"/>
                <a:ext cx="22250472" cy="11243945"/>
              </a:xfrm>
              <a:prstGeom prst="rect">
                <a:avLst/>
              </a:prstGeom>
              <a:blipFill rotWithShape="1">
                <a:blip r:embed="rId1"/>
                <a:stretch>
                  <a:fillRect l="-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21XZBX2-492.EPS" descr="id:2147488283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66020" y="7522252"/>
            <a:ext cx="6696744" cy="487715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80444" y="1035205"/>
                <a:ext cx="21674408" cy="10954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en-US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(3)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运动时间不变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解析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粒子在磁场中做匀速圆周运动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qvB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联立解得粒子运动的周期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𝑞𝐵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故粒子在磁场中运动的时间为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9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由以上结果可知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粒子在磁场中运动的时间是一个常数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与磁感应强度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无关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因此增大磁感应强度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粒子在磁场中运动的时间不变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4" y="1035205"/>
                <a:ext cx="21674408" cy="10954537"/>
              </a:xfrm>
              <a:prstGeom prst="rect">
                <a:avLst/>
              </a:prstGeom>
              <a:blipFill rotWithShape="1">
                <a:blip r:embed="rId1"/>
                <a:stretch>
                  <a:fillRect l="-1" t="-1" r="1" b="-4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864420" y="612478"/>
                <a:ext cx="22034448" cy="13772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zh-CN" altLang="en-US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练</a:t>
                </a:r>
                <a:r>
                  <a:rPr lang="en-US" altLang="zh-CN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.</a:t>
                </a:r>
                <a:r>
                  <a:rPr lang="en-US" altLang="zh-CN" sz="5400" b="1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</a:rPr>
                  <a:t>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如图甲所示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在空间中存在一个变化的电场和一个变化的磁场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电场的方向水平向右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图甲中由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的方向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电场强度的大小随时间变化的情况如图乙所示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磁感应强度方向垂直于纸面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磁感应强度的大小随时间变化的情况如图丙所示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s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垂直于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BC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以初速度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射入第一个粒子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并在此之后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每隔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 s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有一个相同的粒子沿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方向以初速度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处射入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射入的粒子均能击中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AB=L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且粒子由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运动到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的时间均小于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s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不计粒子间的相互作用、粒子重力、空气阻力及电磁场变化带来的影响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求磁场的方向以及电场强度的</a:t>
                </a:r>
                <a:endParaRPr lang="en-US" altLang="zh-CN" sz="5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大小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和磁感应强度的大小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的比值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4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000" b="1" kern="100" dirty="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20" y="612478"/>
                <a:ext cx="22034448" cy="13772515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-1267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21XZBX2-489.EPS" descr="id:2147488254;FounderCE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1" y="8914150"/>
            <a:ext cx="1906621" cy="40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21XZBX2-490.EPS" descr="id:2147488261;FounderC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221" y="8887767"/>
            <a:ext cx="4933111" cy="38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21XZBX2-491.EPS" descr="id:2147488268;FounderCE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316" y="8868233"/>
            <a:ext cx="4968552" cy="38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80444" y="756494"/>
                <a:ext cx="21674408" cy="1145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en-US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(1)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垂直于纸面向外</a:t>
                </a:r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解析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磁场方向为垂直于纸面向外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设带电粒子的质量为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电荷量为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第一个带电粒子进入磁场后做匀速圆周运动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R-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=R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第二个带电粒子进入电场后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L=v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𝐸𝑞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</m:t>
                        </m:r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4" y="756494"/>
                <a:ext cx="21674408" cy="11450122"/>
              </a:xfrm>
              <a:prstGeom prst="rect">
                <a:avLst/>
              </a:prstGeom>
              <a:blipFill rotWithShape="1">
                <a:blip r:embed="rId1"/>
                <a:stretch>
                  <a:fillRect l="-1" t="-2" r="1" b="-1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0484" y="540470"/>
            <a:ext cx="21005448" cy="121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学习任务一</a:t>
            </a:r>
            <a:r>
              <a:rPr lang="en-US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    </a:t>
            </a:r>
            <a:r>
              <a:rPr lang="zh-CN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带电粒子在组合场中的运动</a:t>
            </a:r>
            <a:endParaRPr lang="en-US" altLang="zh-CN" sz="5500" b="1" kern="0" dirty="0">
              <a:solidFill>
                <a:srgbClr val="215968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9951" y="2052767"/>
            <a:ext cx="21715084" cy="9786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[</a:t>
            </a:r>
            <a:r>
              <a:rPr lang="zh-CN" altLang="en-US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科学思维</a:t>
            </a:r>
            <a:r>
              <a:rPr lang="en-US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]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组合场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电场与磁场分别位于一定的区域内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并不重叠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或在一定区域内电场、磁场交替出现</a:t>
            </a:r>
            <a:r>
              <a:rPr lang="en-US" altLang="zh-CN" sz="6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6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带电粒子在电场、磁场组合场中的运动是指粒子从电场到磁场或从磁场到电场的运动</a:t>
            </a:r>
            <a:r>
              <a:rPr lang="en-US" altLang="zh-CN" sz="6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通常按时间的先后顺序分成若干个小过程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在每一运动过程中从粒子的受力性质、受力方向和速度方向的关系入手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分析粒子在电场中做什么运动</a:t>
            </a: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在磁场中做什么运动</a:t>
            </a:r>
            <a:r>
              <a:rPr lang="en-US" altLang="zh-CN" sz="6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6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6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</p:spTree>
  </p:cSld>
  <p:clrMapOvr>
    <a:masterClrMapping/>
  </p:clrMapOvr>
  <p:transition>
    <p:pull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864420" y="811989"/>
                <a:ext cx="22034448" cy="148494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zh-CN" altLang="en-US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练</a:t>
                </a:r>
                <a:r>
                  <a:rPr lang="en-US" altLang="zh-CN" sz="6000" b="1" i="1" kern="0" dirty="0">
                    <a:solidFill>
                      <a:srgbClr val="215968"/>
                    </a:solidFill>
                    <a:effectLst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.</a:t>
                </a:r>
                <a:r>
                  <a:rPr lang="en-US" altLang="zh-CN" sz="5400" b="1" dirty="0">
                    <a:solidFill>
                      <a:srgbClr val="000000"/>
                    </a:solidFill>
                    <a:latin typeface="Times New Roman" panose="02020603050405020304"/>
                    <a:ea typeface="微软雅黑" panose="020B0503020204020204" pitchFamily="34" charset="-122"/>
                  </a:rPr>
                  <a:t>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如图甲所示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在空间中存在一个变化的电场和一个变化的磁场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电场的方向水平向右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图甲中由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的方向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电场强度的大小随时间变化的情况如图乙所示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;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磁感应强度方向垂直于纸面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磁感应强度的大小随时间变化的情况如图丙所示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s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垂直于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BC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以初速度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射入第一个粒子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并在此之后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每隔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 s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有一个相同的粒子沿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方向以初速度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</a:t>
                </a:r>
                <a:r>
                  <a:rPr lang="en-US" altLang="zh-CN" sz="5000" b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处射入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射入的粒子均能击中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AB=L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且粒子由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运动到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的时间均小于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 s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不计粒子间的相互作用、粒子重力、空气阻力及电磁场变化带来的影响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假设第一个粒子由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运动到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所经</a:t>
                </a:r>
                <a:endParaRPr lang="en-US" altLang="zh-CN" sz="5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历的时间为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求第二个粒子运动到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endParaRPr lang="en-US" altLang="zh-CN" sz="50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的时刻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4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40000"/>
                  </a:lnSpc>
                  <a:spcAft>
                    <a:spcPts val="0"/>
                  </a:spcAft>
                </a:pPr>
                <a:endParaRPr lang="zh-CN" altLang="zh-CN" sz="5000" b="1" kern="100" dirty="0">
                  <a:effectLst/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20" y="811989"/>
                <a:ext cx="22034448" cy="14849475"/>
              </a:xfrm>
              <a:prstGeom prst="rect">
                <a:avLst/>
              </a:prstGeom>
              <a:blipFill rotWithShape="1">
                <a:blip r:embed="rId1"/>
                <a:stretch>
                  <a:fillRect l="-1" t="-3" r="-126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21XZBX2-489.EPS" descr="id:2147488254;FounderCE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151" y="8986158"/>
            <a:ext cx="1906621" cy="401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21XZBX2-490.EPS" descr="id:2147488261;FounderC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205" y="9112608"/>
            <a:ext cx="4933111" cy="38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21XZBX2-491.EPS" descr="id:2147488268;FounderCE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419" y="9084257"/>
            <a:ext cx="4968552" cy="384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080444" y="1175939"/>
                <a:ext cx="21674408" cy="6061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en-US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答案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(2)(3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87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s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[</a:t>
                </a:r>
                <a:r>
                  <a:rPr lang="zh-CN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解析</a:t>
                </a:r>
                <a:r>
                  <a:rPr lang="en-US" altLang="zh-CN" sz="5000" b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] 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第一个带电粒子进入磁场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打到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点所用时间为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53</m:t>
                        </m:r>
                        <m:r>
                          <m:rPr>
                            <m:nor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360</m:t>
                        </m:r>
                        <m:r>
                          <m:rPr>
                            <m:nor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第二个带电粒子进入电场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打到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点所用时间为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144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53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87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所以第二个粒子运动到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的时刻为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(3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87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s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lang="zh-CN" altLang="zh-CN" sz="5000" dirty="0">
                  <a:solidFill>
                    <a:srgbClr val="A50021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44" y="1175939"/>
                <a:ext cx="21674408" cy="6061275"/>
              </a:xfrm>
              <a:prstGeom prst="rect">
                <a:avLst/>
              </a:prstGeom>
              <a:blipFill rotWithShape="1">
                <a:blip r:embed="rId1"/>
                <a:stretch>
                  <a:fillRect l="-1" t="-9" r="1" b="-7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0484" y="696752"/>
            <a:ext cx="21005448" cy="1211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学习任务</a:t>
            </a:r>
            <a:r>
              <a:rPr lang="zh-CN" altLang="en-US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二</a:t>
            </a:r>
            <a:r>
              <a:rPr lang="en-US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    </a:t>
            </a:r>
            <a:r>
              <a:rPr lang="zh-CN" altLang="zh-CN" sz="55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带电粒子在叠加场中的运动</a:t>
            </a:r>
            <a:endParaRPr lang="en-US" altLang="zh-CN" sz="5500" b="1" kern="0" dirty="0">
              <a:solidFill>
                <a:srgbClr val="215968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0444" y="2003954"/>
            <a:ext cx="21746416" cy="11633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[</a:t>
            </a:r>
            <a:r>
              <a:rPr lang="zh-CN" altLang="en-US" sz="5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科学思维</a:t>
            </a:r>
            <a:r>
              <a:rPr lang="en-US" altLang="zh-CN" sz="5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]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叠加场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电场、磁场、重力场共同存在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或者其中两种场存在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带电粒子在叠加场中的运动分类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NEU-BZ-S92"/>
                <a:cs typeface="宋体" panose="02010600030101010101" pitchFamily="2" charset="-122"/>
              </a:rPr>
              <a:t>①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静止或匀速直线运动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当带电粒子在叠加场中所受合外力为零时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将处于静止状态或做匀速直线运动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NEU-BZ-S92"/>
                <a:cs typeface="宋体" panose="02010600030101010101" pitchFamily="2" charset="-122"/>
              </a:rPr>
              <a:t>②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匀速圆周运动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当带电粒子所受的重力与电场力大小相等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方向相反时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带电粒子在洛伦兹力的作用下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在垂直于匀强磁场的平面内做匀速圆周运动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NEU-BZ-S92"/>
                <a:cs typeface="宋体" panose="02010600030101010101" pitchFamily="2" charset="-122"/>
              </a:rPr>
              <a:t>③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一般变速曲线运动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当带电粒子所受合外力的大小和方向均变化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且与初速度方向不在同一条直线上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粒子做非匀变速曲线运动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这时粒子运动轨迹既不是圆弧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也不是抛物线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学习任务二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</p:spTree>
  </p:cSld>
  <p:clrMapOvr>
    <a:masterClrMapping/>
  </p:clrMapOvr>
  <p:transition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386568" y="828502"/>
                <a:ext cx="20720212" cy="12531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例</a:t>
                </a:r>
                <a:r>
                  <a:rPr lang="en-US" altLang="zh-CN" sz="6000" b="1" kern="0" dirty="0">
                    <a:solidFill>
                      <a:srgbClr val="215968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2  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多选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)[2021·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江苏扬州中学月考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] 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一带电小球在光滑绝缘的水平面上从静止开始经电压为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U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的加速电场后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水平进入互相垂直的匀强电场和匀强磁场区域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电场强度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E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和磁感应强度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B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),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小球在此区域的竖直平面内做匀速圆周运动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重力加速度为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g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)	(    </a:t>
                </a:r>
                <a:r>
                  <a:rPr lang="zh-CN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)</a:t>
                </a:r>
                <a:endParaRPr lang="en-US" altLang="zh-CN" sz="5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小球可能带正电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小球做匀速圆周运动的半径为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𝑩</m:t>
                        </m:r>
                      </m:den>
                    </m:f>
                    <m:rad>
                      <m:radPr>
                        <m:degHide m:val="on"/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5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𝑼𝑬</m:t>
                            </m:r>
                          </m:num>
                          <m:den>
                            <m:r>
                              <a:rPr lang="en-US" altLang="zh-CN" sz="5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den>
                        </m:f>
                      </m:e>
                    </m:rad>
                  </m:oMath>
                </a14:m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小球做匀速圆周运动的周期为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5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𝛑</m:t>
                        </m:r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𝑬</m:t>
                        </m:r>
                      </m:num>
                      <m:den>
                        <m:r>
                          <a:rPr lang="en-US" altLang="zh-CN" sz="5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𝑩𝒈</m:t>
                        </m:r>
                      </m:den>
                    </m:f>
                  </m:oMath>
                </a14:m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若电压</a:t>
                </a:r>
                <a:r>
                  <a:rPr lang="en-US" altLang="zh-CN" sz="5000" b="1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增大</a:t>
                </a:r>
                <a:r>
                  <a:rPr lang="en-US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则小球做匀速圆周运动的周期增大</a:t>
                </a: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b="1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568" y="828502"/>
                <a:ext cx="20720212" cy="12531725"/>
              </a:xfrm>
              <a:prstGeom prst="rect">
                <a:avLst/>
              </a:prstGeom>
              <a:blipFill rotWithShape="1">
                <a:blip r:embed="rId1"/>
                <a:stretch>
                  <a:fillRect l="-2" t="-4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学习任务二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473932" y="4760789"/>
            <a:ext cx="2160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kern="0" dirty="0">
                <a:solidFill>
                  <a:srgbClr val="A50021"/>
                </a:solidFill>
                <a:latin typeface="Times New Roman" panose="02020603050405020304"/>
                <a:ea typeface="微软雅黑" panose="020B0503020204020204" pitchFamily="34" charset="-122"/>
              </a:rPr>
              <a:t>BC</a:t>
            </a:r>
            <a:endParaRPr lang="zh-CN" altLang="zh-CN" sz="6000" b="1" dirty="0">
              <a:solidFill>
                <a:srgbClr val="000000"/>
              </a:solidFill>
              <a:latin typeface="NEU-BZ-S92" panose="02020503000000020003" pitchFamily="18" charset="-122"/>
              <a:ea typeface="NEU-BZ-S92" panose="02020503000000020003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785299" y="10336485"/>
            <a:ext cx="14050288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21XZBX2-54.EPS" descr="id:2147491567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66020" y="6968397"/>
            <a:ext cx="6840760" cy="3346024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296468" y="1188542"/>
                <a:ext cx="21170352" cy="93317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解析</a:t>
                </a: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小球在该区域的竖直平面内做匀速圆周运动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则小球受到的电场力和重力大小相等、方向相反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所以小球带负电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,A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错误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;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小球做匀速圆周运动的向心力由洛伦兹力提供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Bqv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=m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由动能定理得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Uq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mv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2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且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mg=</a:t>
                </a:r>
                <a:r>
                  <a:rPr lang="en-US" altLang="zh-CN" sz="50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qE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联立解得小球做匀速圆周运动的半径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</m:t>
                        </m:r>
                      </m:den>
                    </m:f>
                    <m:rad>
                      <m:radPr>
                        <m:degHide m:val="on"/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𝑈𝐸</m:t>
                            </m:r>
                          </m:num>
                          <m:den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故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B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正确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;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由运动学公式可得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联立可得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π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𝐵𝑔</m:t>
                        </m:r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说明周期与电压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U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无关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故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C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正确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,D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错误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.</a:t>
                </a:r>
                <a:endParaRPr lang="zh-CN" altLang="zh-CN" sz="5000" dirty="0">
                  <a:solidFill>
                    <a:srgbClr val="000000"/>
                  </a:solidFill>
                  <a:effectLst/>
                  <a:latin typeface="NEU-BZ-S92"/>
                  <a:ea typeface="方正宋三_GBK"/>
                  <a:cs typeface="Times New Roman" panose="02020603050405020304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68" y="1188542"/>
                <a:ext cx="21170352" cy="9331722"/>
              </a:xfrm>
              <a:prstGeom prst="rect">
                <a:avLst/>
              </a:prstGeom>
              <a:blipFill rotWithShape="1">
                <a:blip r:embed="rId1"/>
                <a:stretch>
                  <a:fillRect l="-2" t="-5" r="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学习任务二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5" name="21XZBX2-54.EPS" descr="id:2147491567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45740" y="9325446"/>
            <a:ext cx="6840760" cy="3346024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5654" y="2628702"/>
            <a:ext cx="21171166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带电粒子在叠加场中运动的分析思路</a:t>
            </a:r>
            <a:endParaRPr lang="zh-CN" altLang="zh-CN" sz="50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学习任务二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9" name="要点总结.EPS" descr="id:2147491530;FounderCES"/>
          <p:cNvPicPr/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40484" y="1620590"/>
            <a:ext cx="3635535" cy="1076708"/>
          </a:xfrm>
          <a:prstGeom prst="rect">
            <a:avLst/>
          </a:prstGeom>
        </p:spPr>
      </p:pic>
      <p:pic>
        <p:nvPicPr>
          <p:cNvPr id="6" name="21XZBX2-54A.EPS" descr="id:2147491581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076" y="3871574"/>
            <a:ext cx="12363544" cy="8694232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24460" y="1188542"/>
            <a:ext cx="21098344" cy="1030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zh-CN" altLang="en-US" sz="6000" b="1" i="1" kern="0" dirty="0">
                <a:solidFill>
                  <a:srgbClr val="215968"/>
                </a:solidFill>
                <a:effectLst/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练</a:t>
            </a:r>
            <a:r>
              <a:rPr lang="en-US" altLang="zh-CN" sz="6000" b="1" i="1" kern="0" dirty="0">
                <a:solidFill>
                  <a:srgbClr val="215968"/>
                </a:solidFill>
                <a:effectLst/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.</a:t>
            </a:r>
            <a:r>
              <a:rPr lang="en-US" altLang="zh-CN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多选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如图甲所示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带电小球以一定的初速度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竖直向上抛出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能够达到的最大高度为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;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若加上水平方向的匀强磁场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且保持初速度仍为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则小球上升的最大高度为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如图乙所示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;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若加上水平方向的匀强电场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且保持初速度仍为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v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小球上升的最大高度为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如图丙所示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.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不计空气阻力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	(</a:t>
            </a:r>
            <a:r>
              <a:rPr lang="zh-CN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</a:t>
            </a:r>
            <a:r>
              <a:rPr lang="zh-CN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endParaRPr lang="en-US" altLang="zh-CN" sz="5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5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zh-CN" sz="5000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5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5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&gt;h</a:t>
            </a:r>
            <a:r>
              <a:rPr lang="en-US" altLang="zh-CN" sz="5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zh-CN" sz="5000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40000"/>
              </a:lnSpc>
              <a:spcAft>
                <a:spcPts val="0"/>
              </a:spcAft>
            </a:pPr>
            <a:endParaRPr lang="zh-CN" altLang="zh-CN" sz="500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78388" y="4788942"/>
            <a:ext cx="1253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b="1" dirty="0">
                <a:solidFill>
                  <a:srgbClr val="A5002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BD</a:t>
            </a:r>
            <a:endParaRPr lang="zh-CN" altLang="en-US" sz="6000" b="1" dirty="0">
              <a:solidFill>
                <a:srgbClr val="A50021"/>
              </a:solidFill>
            </a:endParaRPr>
          </a:p>
        </p:txBody>
      </p:sp>
      <p:pic>
        <p:nvPicPr>
          <p:cNvPr id="2051" name="21XZBX2-486.EPS" descr="id:2147488210;FounderCES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895" y="8827479"/>
            <a:ext cx="2138686" cy="366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21XZBX2-487.EPS" descr="id:2147488217;FounderCE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64" y="6361841"/>
            <a:ext cx="4171616" cy="60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21XZBX2-488.EPS" descr="id:2147488224;FounderC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4332" y="6702043"/>
            <a:ext cx="4112857" cy="58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32" name="图片 64531" descr="C:/老教学资料/2016一轮复习/第八章 磁场/794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14960563" y="6246481"/>
            <a:ext cx="7552386" cy="66827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31" name="文本框 64530"/>
          <p:cNvSpPr txBox="1"/>
          <p:nvPr/>
        </p:nvSpPr>
        <p:spPr>
          <a:xfrm>
            <a:off x="575945" y="335280"/>
            <a:ext cx="21824950" cy="6462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练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、如图所示，在直角坐标系的第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象限和第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Ⅲ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象限存在着电场强度均为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的匀强电场，其中第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象限电场沿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轴正方向，第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Ⅲ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象限电场沿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轴负方向．在第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Ⅱ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象限和第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Ⅳ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象限存在着磁感应强度均为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的匀强磁场，磁场方向均垂直纸面向里．有一个电子从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轴的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点以垂直于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轴的初速度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en-US" altLang="zh-CN" sz="4600" b="1" baseline="-25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Ⅲ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象限，第一次到达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轴上时速度方向与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轴负方向夹角为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，第一次进入第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象限时，与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轴负方向夹角也是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45°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，经过一段时间电子又回到了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点，进行周期性运动．已知电子的电荷量为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，质量为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，不考虑重力和空气阻力．求：</a:t>
            </a:r>
            <a:endParaRPr lang="zh-CN" altLang="en-US" sz="46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(1)P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点距原点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的距离；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粒子第一次到达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轴上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点与第一次进入第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Ⅰ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象限时的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点之间的距离；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电子从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点出发到第一次回到</a:t>
            </a:r>
            <a:r>
              <a:rPr lang="en-US" altLang="zh-CN" sz="46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zh-CN" altLang="en-US" sz="46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点所用的时间． </a:t>
            </a:r>
            <a:endParaRPr lang="zh-CN" altLang="en-US" sz="46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4539" name="图片 64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176" y="7756035"/>
            <a:ext cx="2097029" cy="1452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40" name="图片 645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716" y="7381169"/>
            <a:ext cx="3219556" cy="1797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41" name="图片 645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566" y="9408893"/>
            <a:ext cx="4477773" cy="169304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42" name="文本框 64541"/>
          <p:cNvSpPr txBox="1"/>
          <p:nvPr/>
        </p:nvSpPr>
        <p:spPr>
          <a:xfrm>
            <a:off x="7705090" y="9253220"/>
            <a:ext cx="4415790" cy="2241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4660" b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注意：因</a:t>
            </a:r>
            <a:r>
              <a:rPr lang="en-US" altLang="zh-CN" sz="466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E=B</a:t>
            </a:r>
            <a:r>
              <a:rPr lang="en-US" altLang="zh-CN" sz="4660" b="1" i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4660" b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0</a:t>
            </a:r>
            <a:r>
              <a:rPr lang="en-US" altLang="zh-CN" sz="466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/2</a:t>
            </a:r>
            <a:r>
              <a:rPr lang="zh-CN" altLang="en-US" sz="4660" b="1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，答案还有另外表示。</a:t>
            </a:r>
            <a:endParaRPr lang="zh-CN" altLang="en-US" sz="4660" b="1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4544" name="任意多边形 64543"/>
          <p:cNvSpPr/>
          <p:nvPr/>
        </p:nvSpPr>
        <p:spPr>
          <a:xfrm flipH="1" flipV="1">
            <a:off x="16918817" y="7362841"/>
            <a:ext cx="4551786" cy="3327490"/>
          </a:xfrm>
          <a:custGeom>
            <a:avLst/>
            <a:gdLst>
              <a:gd name="txL" fmla="*/ 0 w 17493"/>
              <a:gd name="txT" fmla="*/ 0 h 19237"/>
              <a:gd name="txR" fmla="*/ 17493 w 17493"/>
              <a:gd name="txB" fmla="*/ 19237 h 19237"/>
            </a:gdLst>
            <a:ahLst/>
            <a:cxnLst>
              <a:cxn ang="270">
                <a:pos x="9824" y="0"/>
              </a:cxn>
              <a:cxn ang="0">
                <a:pos x="17492" y="6565"/>
              </a:cxn>
              <a:cxn ang="180">
                <a:pos x="0" y="19237"/>
              </a:cxn>
            </a:cxnLst>
            <a:rect l="txL" t="txT" r="txR" b="txB"/>
            <a:pathLst>
              <a:path w="17493" h="19237" fill="none">
                <a:moveTo>
                  <a:pt x="9824" y="0"/>
                </a:moveTo>
                <a:arcTo wR="21600" hR="21600" stAng="-3776844" swAng="1621567"/>
              </a:path>
              <a:path w="17493" h="19237" stroke="0">
                <a:moveTo>
                  <a:pt x="9824" y="0"/>
                </a:moveTo>
                <a:arcTo wR="21600" hR="21600" stAng="-3776844" swAng="1621567"/>
                <a:lnTo>
                  <a:pt x="0" y="19237"/>
                </a:lnTo>
                <a:close/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4545" name="直接连接符 64544"/>
          <p:cNvSpPr/>
          <p:nvPr/>
        </p:nvSpPr>
        <p:spPr>
          <a:xfrm>
            <a:off x="16918817" y="9462952"/>
            <a:ext cx="0" cy="1258217"/>
          </a:xfrm>
          <a:prstGeom prst="line">
            <a:avLst/>
          </a:prstGeom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64546" name="直接连接符 64545"/>
          <p:cNvSpPr/>
          <p:nvPr/>
        </p:nvSpPr>
        <p:spPr>
          <a:xfrm>
            <a:off x="16918817" y="10721169"/>
            <a:ext cx="1958256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64547" name="直接连接符 64546"/>
          <p:cNvSpPr/>
          <p:nvPr/>
        </p:nvSpPr>
        <p:spPr>
          <a:xfrm>
            <a:off x="16918817" y="9462952"/>
            <a:ext cx="977586" cy="1258217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64550" name="组合 64549"/>
          <p:cNvGrpSpPr/>
          <p:nvPr/>
        </p:nvGrpSpPr>
        <p:grpSpPr>
          <a:xfrm>
            <a:off x="15099336" y="9271753"/>
            <a:ext cx="1819481" cy="928244"/>
            <a:chOff x="3016" y="2976"/>
            <a:chExt cx="590" cy="301"/>
          </a:xfrm>
        </p:grpSpPr>
        <p:sp>
          <p:nvSpPr>
            <p:cNvPr id="64548" name="直接连接符 64547"/>
            <p:cNvSpPr/>
            <p:nvPr/>
          </p:nvSpPr>
          <p:spPr>
            <a:xfrm flipH="1">
              <a:off x="3198" y="3067"/>
              <a:ext cx="408" cy="0"/>
            </a:xfrm>
            <a:prstGeom prst="line">
              <a:avLst/>
            </a:prstGeom>
            <a:ln w="5715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49" name="文本框 64548"/>
            <p:cNvSpPr txBox="1"/>
            <p:nvPr/>
          </p:nvSpPr>
          <p:spPr>
            <a:xfrm>
              <a:off x="3016" y="2976"/>
              <a:ext cx="454" cy="3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544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lang="en-US" altLang="zh-CN" sz="544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544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64551" name="直接连接符 64550"/>
          <p:cNvSpPr/>
          <p:nvPr/>
        </p:nvSpPr>
        <p:spPr>
          <a:xfrm flipV="1">
            <a:off x="16918817" y="7224066"/>
            <a:ext cx="2097029" cy="2238887"/>
          </a:xfrm>
          <a:prstGeom prst="line">
            <a:avLst/>
          </a:prstGeom>
          <a:ln w="57150" cap="flat" cmpd="sng">
            <a:solidFill>
              <a:srgbClr val="FF3399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64554" name="组合 64553"/>
          <p:cNvGrpSpPr/>
          <p:nvPr/>
        </p:nvGrpSpPr>
        <p:grpSpPr>
          <a:xfrm>
            <a:off x="16638186" y="8901689"/>
            <a:ext cx="558179" cy="277548"/>
            <a:chOff x="3515" y="2886"/>
            <a:chExt cx="181" cy="90"/>
          </a:xfrm>
        </p:grpSpPr>
        <p:sp>
          <p:nvSpPr>
            <p:cNvPr id="64552" name="直接连接符 64551"/>
            <p:cNvSpPr/>
            <p:nvPr/>
          </p:nvSpPr>
          <p:spPr>
            <a:xfrm flipV="1">
              <a:off x="3515" y="2886"/>
              <a:ext cx="91" cy="9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4553" name="直接连接符 64552"/>
            <p:cNvSpPr/>
            <p:nvPr/>
          </p:nvSpPr>
          <p:spPr>
            <a:xfrm>
              <a:off x="3606" y="2886"/>
              <a:ext cx="90" cy="9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4556" name="任意多边形 64555"/>
          <p:cNvSpPr/>
          <p:nvPr/>
        </p:nvSpPr>
        <p:spPr>
          <a:xfrm>
            <a:off x="16357553" y="6804660"/>
            <a:ext cx="2593532" cy="2547273"/>
          </a:xfrm>
          <a:custGeom>
            <a:avLst/>
            <a:gdLst>
              <a:gd name="txL" fmla="*/ 0 w 36412"/>
              <a:gd name="txT" fmla="*/ 0 h 37428"/>
              <a:gd name="txR" fmla="*/ 36412 w 36412"/>
              <a:gd name="txB" fmla="*/ 37428 h 37428"/>
            </a:gdLst>
            <a:ahLst/>
            <a:cxnLst>
              <a:cxn ang="90">
                <a:pos x="6901" y="37427"/>
              </a:cxn>
              <a:cxn ang="0">
                <a:pos x="36412" y="5878"/>
              </a:cxn>
              <a:cxn ang="90">
                <a:pos x="21600" y="21600"/>
              </a:cxn>
            </a:cxnLst>
            <a:rect l="txL" t="txT" r="txR" b="txB"/>
            <a:pathLst>
              <a:path w="36412" h="37428" fill="none">
                <a:moveTo>
                  <a:pt x="6901" y="37427"/>
                </a:moveTo>
                <a:arcTo wR="21600" hR="21600" stAng="-13626974" swAng="10824550"/>
              </a:path>
              <a:path w="36412" h="37428" stroke="0">
                <a:moveTo>
                  <a:pt x="6901" y="37427"/>
                </a:moveTo>
                <a:arcTo wR="21600" hR="21600" stAng="-13626974" swAng="10824550"/>
                <a:lnTo>
                  <a:pt x="21600" y="21600"/>
                </a:lnTo>
                <a:close/>
              </a:path>
            </a:pathLst>
          </a:custGeom>
          <a:noFill/>
          <a:ln w="38100" cap="flat" cmpd="sng">
            <a:solidFill>
              <a:srgbClr val="FF3399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4559" name="任意多边形 64558"/>
          <p:cNvSpPr/>
          <p:nvPr/>
        </p:nvSpPr>
        <p:spPr>
          <a:xfrm>
            <a:off x="14121751" y="7224066"/>
            <a:ext cx="6013538" cy="2723054"/>
          </a:xfrm>
          <a:custGeom>
            <a:avLst/>
            <a:gdLst>
              <a:gd name="txL" fmla="*/ 0 w 21511"/>
              <a:gd name="txT" fmla="*/ 0 h 13404"/>
              <a:gd name="txR" fmla="*/ 21511 w 21511"/>
              <a:gd name="txB" fmla="*/ 13404 h 13404"/>
            </a:gdLst>
            <a:ahLst/>
            <a:cxnLst>
              <a:cxn ang="270">
                <a:pos x="16937" y="0"/>
              </a:cxn>
              <a:cxn ang="0">
                <a:pos x="21510" y="11443"/>
              </a:cxn>
              <a:cxn ang="180">
                <a:pos x="0" y="13404"/>
              </a:cxn>
            </a:cxnLst>
            <a:rect l="txL" t="txT" r="txR" b="txB"/>
            <a:pathLst>
              <a:path w="21511" h="13404" fill="none">
                <a:moveTo>
                  <a:pt x="16937" y="0"/>
                </a:moveTo>
                <a:arcTo wR="21600" hR="21600" stAng="-2301493" swAng="1988948"/>
              </a:path>
              <a:path w="21511" h="13404" stroke="0">
                <a:moveTo>
                  <a:pt x="16937" y="0"/>
                </a:moveTo>
                <a:arcTo wR="21600" hR="21600" stAng="-2301493" swAng="1988948"/>
                <a:lnTo>
                  <a:pt x="0" y="13404"/>
                </a:lnTo>
                <a:close/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grpSp>
        <p:nvGrpSpPr>
          <p:cNvPr id="64563" name="组合 64562"/>
          <p:cNvGrpSpPr/>
          <p:nvPr/>
        </p:nvGrpSpPr>
        <p:grpSpPr>
          <a:xfrm>
            <a:off x="20070527" y="9527714"/>
            <a:ext cx="1400075" cy="1489506"/>
            <a:chOff x="5533" y="3203"/>
            <a:chExt cx="454" cy="483"/>
          </a:xfrm>
        </p:grpSpPr>
        <p:sp>
          <p:nvSpPr>
            <p:cNvPr id="64561" name="直接连接符 64560"/>
            <p:cNvSpPr/>
            <p:nvPr/>
          </p:nvSpPr>
          <p:spPr>
            <a:xfrm flipH="1">
              <a:off x="5556" y="3203"/>
              <a:ext cx="0" cy="31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4562" name="文本框 64561"/>
            <p:cNvSpPr txBox="1"/>
            <p:nvPr/>
          </p:nvSpPr>
          <p:spPr>
            <a:xfrm>
              <a:off x="5533" y="3385"/>
              <a:ext cx="454" cy="3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5440" i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lang="en-US" altLang="zh-CN" sz="5440" i="1" baseline="-25000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5440" i="1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64564" name="任意多边形 64563"/>
          <p:cNvSpPr/>
          <p:nvPr/>
        </p:nvSpPr>
        <p:spPr>
          <a:xfrm>
            <a:off x="18877072" y="9462952"/>
            <a:ext cx="1276720" cy="1199625"/>
          </a:xfrm>
          <a:custGeom>
            <a:avLst/>
            <a:gdLst>
              <a:gd name="txL" fmla="*/ 0 w 23176"/>
              <a:gd name="txT" fmla="*/ 0 h 21997"/>
              <a:gd name="txR" fmla="*/ 23176 w 23176"/>
              <a:gd name="txB" fmla="*/ 21997 h 21997"/>
            </a:gdLst>
            <a:ahLst/>
            <a:cxnLst>
              <a:cxn ang="0">
                <a:pos x="23172" y="0"/>
              </a:cxn>
              <a:cxn ang="90">
                <a:pos x="0" y="21939"/>
              </a:cxn>
              <a:cxn ang="270">
                <a:pos x="1576" y="397"/>
              </a:cxn>
            </a:cxnLst>
            <a:rect l="txL" t="txT" r="txR" b="txB"/>
            <a:pathLst>
              <a:path w="23176" h="21997" fill="none">
                <a:moveTo>
                  <a:pt x="23172" y="0"/>
                </a:moveTo>
                <a:arcTo wR="21600" hR="21600" stAng="-63189" swAng="5714245"/>
              </a:path>
              <a:path w="23176" h="21997" stroke="0">
                <a:moveTo>
                  <a:pt x="23172" y="0"/>
                </a:moveTo>
                <a:arcTo wR="21600" hR="21600" stAng="-63189" swAng="5714245"/>
                <a:lnTo>
                  <a:pt x="1576" y="397"/>
                </a:lnTo>
                <a:close/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4565" name="文本框 64564"/>
          <p:cNvSpPr txBox="1"/>
          <p:nvPr/>
        </p:nvSpPr>
        <p:spPr>
          <a:xfrm>
            <a:off x="1368243" y="11485686"/>
            <a:ext cx="11539826" cy="15246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4660" dirty="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第三段：水平匀减速，竖直匀速，且结合第一段可知，水平分向速度将减为零。</a:t>
            </a:r>
            <a:endParaRPr lang="zh-CN" altLang="en-US" sz="4660" dirty="0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4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2" dur="80"/>
                                        <p:tgtEl>
                                          <p:spTgt spid="645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3" dur="80"/>
                                        <p:tgtEl>
                                          <p:spTgt spid="64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80"/>
                                        <p:tgtEl>
                                          <p:spTgt spid="64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80"/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80"/>
                                        <p:tgtEl>
                                          <p:spTgt spid="645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80"/>
                                        <p:tgtEl>
                                          <p:spTgt spid="645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2" grpId="0"/>
      <p:bldP spid="645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42" name="图片 65541" descr="C:/老教学资料/2016一轮复习/第八章 磁场/F223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15193645" y="8821420"/>
            <a:ext cx="7586980" cy="3666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1" name="图片 65540" descr="C:/老教学资料/2016一轮复习/第八章 磁场/F223A.TIF"/>
          <p:cNvPicPr>
            <a:picLocks noChangeAspect="1"/>
          </p:cNvPicPr>
          <p:nvPr/>
        </p:nvPicPr>
        <p:blipFill>
          <a:blip r:embed="rId3" r:link="rId2"/>
          <a:stretch>
            <a:fillRect/>
          </a:stretch>
        </p:blipFill>
        <p:spPr>
          <a:xfrm>
            <a:off x="15337790" y="5796915"/>
            <a:ext cx="7087870" cy="2996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文本框 65538"/>
          <p:cNvSpPr txBox="1"/>
          <p:nvPr/>
        </p:nvSpPr>
        <p:spPr>
          <a:xfrm>
            <a:off x="288290" y="606425"/>
            <a:ext cx="21833205" cy="8401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练、如图甲所示，在坐标系</a:t>
            </a:r>
            <a:r>
              <a:rPr lang="en-US" altLang="zh-CN" sz="5400" b="1" err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xOy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内，沿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轴分成宽度均为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0.30m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的区域，其间存在电场和磁场．电场方向沿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轴负方向，电场强度大小是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en-US" altLang="zh-CN" sz="5400" b="1" baseline="-25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1.5×10</a:t>
            </a:r>
            <a:r>
              <a:rPr lang="en-US" altLang="zh-CN" sz="5400" b="1" baseline="30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V/m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；磁场方向垂直坐标平面且规定方向向里为正，磁感应强度大小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sz="5400" b="1" baseline="-25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7.5×10</a:t>
            </a:r>
            <a:r>
              <a:rPr lang="zh-CN" altLang="en-US" sz="5400" b="1" baseline="30000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－</a:t>
            </a:r>
            <a:r>
              <a:rPr lang="en-US" altLang="zh-CN" sz="5400" b="1" baseline="30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－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－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图线如图乙所示．某时刻初速度为零的电子从坐标原点开始运动，电子电荷量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1.6×10</a:t>
            </a:r>
            <a:r>
              <a:rPr lang="zh-CN" altLang="en-US" sz="5400" b="1" baseline="30000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－</a:t>
            </a:r>
            <a:r>
              <a:rPr lang="en-US" altLang="zh-CN" sz="5400" b="1" baseline="30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，电子质量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9.0×10</a:t>
            </a:r>
            <a:r>
              <a:rPr lang="zh-CN" altLang="en-US" sz="5400" b="1" baseline="30000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－</a:t>
            </a:r>
            <a:r>
              <a:rPr lang="en-US" altLang="zh-CN" sz="5400" b="1" baseline="3000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kg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，不计重力的重力，不考虑电子</a:t>
            </a:r>
            <a:endParaRPr lang="zh-CN" altLang="en-US" sz="54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因高速运动而产生的影响，计算中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π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求：</a:t>
            </a:r>
            <a:endParaRPr lang="zh-CN" altLang="en-US" sz="54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电子经过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处时速度的大小；</a:t>
            </a:r>
            <a:endParaRPr lang="zh-CN" altLang="en-US" sz="54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电子从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运动至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3L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处经历的时间；</a:t>
            </a:r>
            <a:endParaRPr lang="zh-CN" altLang="en-US" sz="54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电子到达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sz="5400" b="1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6L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处时的纵坐标．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5400" b="1" dirty="0"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5400" b="1" dirty="0">
              <a:effectLst>
                <a:outerShdw blurRad="38100" dist="38100" dir="2700000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577" name="矩形 65576"/>
          <p:cNvSpPr/>
          <p:nvPr/>
        </p:nvSpPr>
        <p:spPr>
          <a:xfrm>
            <a:off x="2304292" y="9325334"/>
            <a:ext cx="46831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48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(1)4.0×10</a:t>
            </a:r>
            <a:r>
              <a:rPr lang="en-US" altLang="zh-CN" sz="4800" b="1" baseline="30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7</a:t>
            </a:r>
            <a:r>
              <a:rPr lang="en-US" altLang="zh-CN" sz="48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m/s </a:t>
            </a:r>
            <a:endParaRPr lang="en-US" altLang="zh-CN" sz="48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65601" name="矩形 65600"/>
          <p:cNvSpPr/>
          <p:nvPr/>
        </p:nvSpPr>
        <p:spPr>
          <a:xfrm>
            <a:off x="2593009" y="10621637"/>
            <a:ext cx="508127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48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(2)3.75×10</a:t>
            </a:r>
            <a:r>
              <a:rPr lang="zh-CN" altLang="en-US" sz="4800" b="1" baseline="3000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－</a:t>
            </a:r>
            <a:r>
              <a:rPr lang="en-US" altLang="zh-CN" sz="4800" b="1" baseline="30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8</a:t>
            </a:r>
            <a:r>
              <a:rPr lang="en-US" altLang="zh-CN" sz="4800" b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 s </a:t>
            </a:r>
            <a:endParaRPr lang="en-US" altLang="zh-CN" sz="4800" b="1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65614" name="矩形 65613"/>
          <p:cNvSpPr/>
          <p:nvPr/>
        </p:nvSpPr>
        <p:spPr>
          <a:xfrm>
            <a:off x="2520327" y="11701850"/>
            <a:ext cx="356108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en-US" altLang="zh-CN" sz="48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(3)0.6</a:t>
            </a:r>
            <a:r>
              <a:rPr lang="en-US" altLang="zh-CN" sz="4800" b="1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√2m </a:t>
            </a:r>
            <a:endParaRPr lang="en-US" altLang="zh-CN" sz="4800" b="1">
              <a:solidFill>
                <a:srgbClr val="0000FF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55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55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55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656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656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656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656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7" grpId="0"/>
      <p:bldP spid="65601" grpId="0"/>
      <p:bldP spid="656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40" name="图片 65539" descr="C:/老教学资料/2016一轮复习/第八章 磁场/F222.TIF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6769339" y="5076825"/>
            <a:ext cx="10630084" cy="59950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5545" name="组合 65544"/>
          <p:cNvGrpSpPr/>
          <p:nvPr/>
        </p:nvGrpSpPr>
        <p:grpSpPr>
          <a:xfrm>
            <a:off x="7210331" y="9085850"/>
            <a:ext cx="1538850" cy="807973"/>
            <a:chOff x="2381" y="3521"/>
            <a:chExt cx="499" cy="262"/>
          </a:xfrm>
        </p:grpSpPr>
        <p:sp>
          <p:nvSpPr>
            <p:cNvPr id="65543" name="直接连接符 65542"/>
            <p:cNvSpPr/>
            <p:nvPr/>
          </p:nvSpPr>
          <p:spPr>
            <a:xfrm flipH="1">
              <a:off x="2381" y="3566"/>
              <a:ext cx="40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44" name="文本框 65543"/>
            <p:cNvSpPr txBox="1"/>
            <p:nvPr/>
          </p:nvSpPr>
          <p:spPr>
            <a:xfrm>
              <a:off x="2426" y="3521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E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5557" name="组合 65556"/>
          <p:cNvGrpSpPr/>
          <p:nvPr/>
        </p:nvGrpSpPr>
        <p:grpSpPr>
          <a:xfrm>
            <a:off x="8656665" y="9085850"/>
            <a:ext cx="1538848" cy="807973"/>
            <a:chOff x="3016" y="3884"/>
            <a:chExt cx="499" cy="262"/>
          </a:xfrm>
        </p:grpSpPr>
        <p:sp>
          <p:nvSpPr>
            <p:cNvPr id="65547" name="文本框 65546"/>
            <p:cNvSpPr txBox="1"/>
            <p:nvPr/>
          </p:nvSpPr>
          <p:spPr>
            <a:xfrm>
              <a:off x="3061" y="3884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56" name="椭圆 65555"/>
            <p:cNvSpPr/>
            <p:nvPr/>
          </p:nvSpPr>
          <p:spPr>
            <a:xfrm>
              <a:off x="3016" y="3974"/>
              <a:ext cx="91" cy="91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</p:grpSp>
      <p:grpSp>
        <p:nvGrpSpPr>
          <p:cNvPr id="65560" name="组合 65559"/>
          <p:cNvGrpSpPr/>
          <p:nvPr/>
        </p:nvGrpSpPr>
        <p:grpSpPr>
          <a:xfrm>
            <a:off x="9917965" y="9085850"/>
            <a:ext cx="1541933" cy="807973"/>
            <a:chOff x="3424" y="3868"/>
            <a:chExt cx="500" cy="262"/>
          </a:xfrm>
        </p:grpSpPr>
        <p:sp>
          <p:nvSpPr>
            <p:cNvPr id="65549" name="文本框 65548"/>
            <p:cNvSpPr txBox="1"/>
            <p:nvPr/>
          </p:nvSpPr>
          <p:spPr>
            <a:xfrm>
              <a:off x="3470" y="3868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58" name="直接连接符 65557"/>
            <p:cNvSpPr/>
            <p:nvPr/>
          </p:nvSpPr>
          <p:spPr>
            <a:xfrm flipH="1">
              <a:off x="3424" y="3974"/>
              <a:ext cx="91" cy="9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59" name="直接连接符 65558"/>
            <p:cNvSpPr/>
            <p:nvPr/>
          </p:nvSpPr>
          <p:spPr>
            <a:xfrm>
              <a:off x="3424" y="3974"/>
              <a:ext cx="91" cy="9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5561" name="组合 65560"/>
          <p:cNvGrpSpPr/>
          <p:nvPr/>
        </p:nvGrpSpPr>
        <p:grpSpPr>
          <a:xfrm>
            <a:off x="10895551" y="7035081"/>
            <a:ext cx="1538848" cy="807973"/>
            <a:chOff x="2381" y="3521"/>
            <a:chExt cx="499" cy="262"/>
          </a:xfrm>
        </p:grpSpPr>
        <p:sp>
          <p:nvSpPr>
            <p:cNvPr id="65562" name="直接连接符 65561"/>
            <p:cNvSpPr/>
            <p:nvPr/>
          </p:nvSpPr>
          <p:spPr>
            <a:xfrm flipH="1">
              <a:off x="2381" y="3566"/>
              <a:ext cx="40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63" name="文本框 65562"/>
            <p:cNvSpPr txBox="1"/>
            <p:nvPr/>
          </p:nvSpPr>
          <p:spPr>
            <a:xfrm>
              <a:off x="2426" y="3521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E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5564" name="组合 65563"/>
          <p:cNvGrpSpPr/>
          <p:nvPr/>
        </p:nvGrpSpPr>
        <p:grpSpPr>
          <a:xfrm>
            <a:off x="14531428" y="6951815"/>
            <a:ext cx="1538850" cy="807973"/>
            <a:chOff x="2381" y="3521"/>
            <a:chExt cx="499" cy="262"/>
          </a:xfrm>
        </p:grpSpPr>
        <p:sp>
          <p:nvSpPr>
            <p:cNvPr id="65565" name="直接连接符 65564"/>
            <p:cNvSpPr/>
            <p:nvPr/>
          </p:nvSpPr>
          <p:spPr>
            <a:xfrm flipH="1">
              <a:off x="2381" y="3566"/>
              <a:ext cx="40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66" name="文本框 65565"/>
            <p:cNvSpPr txBox="1"/>
            <p:nvPr/>
          </p:nvSpPr>
          <p:spPr>
            <a:xfrm>
              <a:off x="2426" y="3521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E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5567" name="组合 65566"/>
          <p:cNvGrpSpPr/>
          <p:nvPr/>
        </p:nvGrpSpPr>
        <p:grpSpPr>
          <a:xfrm>
            <a:off x="12289459" y="9132109"/>
            <a:ext cx="1538848" cy="807973"/>
            <a:chOff x="3016" y="3884"/>
            <a:chExt cx="499" cy="262"/>
          </a:xfrm>
        </p:grpSpPr>
        <p:sp>
          <p:nvSpPr>
            <p:cNvPr id="65568" name="文本框 65567"/>
            <p:cNvSpPr txBox="1"/>
            <p:nvPr/>
          </p:nvSpPr>
          <p:spPr>
            <a:xfrm>
              <a:off x="3061" y="3884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69" name="椭圆 65568"/>
            <p:cNvSpPr/>
            <p:nvPr/>
          </p:nvSpPr>
          <p:spPr>
            <a:xfrm>
              <a:off x="3016" y="3974"/>
              <a:ext cx="91" cy="91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</p:grpSp>
      <p:grpSp>
        <p:nvGrpSpPr>
          <p:cNvPr id="65570" name="组合 65569"/>
          <p:cNvGrpSpPr/>
          <p:nvPr/>
        </p:nvGrpSpPr>
        <p:grpSpPr>
          <a:xfrm>
            <a:off x="13550759" y="9132109"/>
            <a:ext cx="1541933" cy="807973"/>
            <a:chOff x="3424" y="3868"/>
            <a:chExt cx="500" cy="262"/>
          </a:xfrm>
        </p:grpSpPr>
        <p:sp>
          <p:nvSpPr>
            <p:cNvPr id="65571" name="文本框 65570"/>
            <p:cNvSpPr txBox="1"/>
            <p:nvPr/>
          </p:nvSpPr>
          <p:spPr>
            <a:xfrm>
              <a:off x="3470" y="3868"/>
              <a:ext cx="454" cy="26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4660" i="1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B</a:t>
              </a:r>
              <a:r>
                <a:rPr lang="en-US" altLang="zh-CN" sz="4660" i="1" baseline="-25000">
                  <a:solidFill>
                    <a:srgbClr val="0000FF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0</a:t>
              </a:r>
              <a:endParaRPr lang="en-US" altLang="zh-CN" sz="4660" i="1" baseline="-25000">
                <a:solidFill>
                  <a:srgbClr val="0000FF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72" name="直接连接符 65571"/>
            <p:cNvSpPr/>
            <p:nvPr/>
          </p:nvSpPr>
          <p:spPr>
            <a:xfrm flipH="1">
              <a:off x="3424" y="3974"/>
              <a:ext cx="91" cy="9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73" name="直接连接符 65572"/>
            <p:cNvSpPr/>
            <p:nvPr/>
          </p:nvSpPr>
          <p:spPr>
            <a:xfrm>
              <a:off x="3424" y="3974"/>
              <a:ext cx="91" cy="9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65575" name="文本框 65574"/>
          <p:cNvSpPr txBox="1"/>
          <p:nvPr/>
        </p:nvSpPr>
        <p:spPr>
          <a:xfrm>
            <a:off x="7885698" y="7735117"/>
            <a:ext cx="977584" cy="9277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5440" i="1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5440" i="1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sz="5440" i="1" baseline="-2500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5578" name="矩形 65577"/>
          <p:cNvSpPr/>
          <p:nvPr/>
        </p:nvSpPr>
        <p:spPr>
          <a:xfrm>
            <a:off x="8517890" y="10152995"/>
            <a:ext cx="2742565" cy="80772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zh-CN" altLang="en-US" sz="466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半径</a:t>
            </a:r>
            <a:r>
              <a:rPr lang="en-US" altLang="zh-CN" sz="466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R</a:t>
            </a:r>
            <a:r>
              <a:rPr lang="en-US" altLang="zh-CN" sz="4660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1</a:t>
            </a:r>
            <a:r>
              <a:rPr lang="en-US" altLang="zh-CN" sz="466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=L </a:t>
            </a:r>
            <a:endParaRPr lang="en-US" altLang="zh-CN" sz="466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grpSp>
        <p:nvGrpSpPr>
          <p:cNvPr id="65579" name="组合 65578"/>
          <p:cNvGrpSpPr/>
          <p:nvPr/>
        </p:nvGrpSpPr>
        <p:grpSpPr>
          <a:xfrm>
            <a:off x="7447790" y="6270282"/>
            <a:ext cx="2516434" cy="1048513"/>
            <a:chOff x="2336" y="3748"/>
            <a:chExt cx="816" cy="340"/>
          </a:xfrm>
        </p:grpSpPr>
        <p:sp>
          <p:nvSpPr>
            <p:cNvPr id="65580" name="椭圆 65579"/>
            <p:cNvSpPr/>
            <p:nvPr/>
          </p:nvSpPr>
          <p:spPr>
            <a:xfrm>
              <a:off x="2608" y="3891"/>
              <a:ext cx="94" cy="8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  <p:sp>
          <p:nvSpPr>
            <p:cNvPr id="65581" name="文本框 65580"/>
            <p:cNvSpPr txBox="1"/>
            <p:nvPr/>
          </p:nvSpPr>
          <p:spPr>
            <a:xfrm>
              <a:off x="2336" y="3748"/>
              <a:ext cx="81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6215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en-US" altLang="zh-CN" sz="6215" baseline="-25000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6215" baseline="-25000">
                <a:solidFill>
                  <a:srgbClr val="008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582" name="任意多边形 65581"/>
          <p:cNvSpPr/>
          <p:nvPr/>
        </p:nvSpPr>
        <p:spPr>
          <a:xfrm>
            <a:off x="8391452" y="6689688"/>
            <a:ext cx="1245882" cy="1326062"/>
          </a:xfrm>
          <a:custGeom>
            <a:avLst/>
            <a:gdLst>
              <a:gd name="txL" fmla="*/ 0 w 22676"/>
              <a:gd name="txT" fmla="*/ 0 h 24088"/>
              <a:gd name="txR" fmla="*/ 22676 w 22676"/>
              <a:gd name="txB" fmla="*/ 24088 h 24088"/>
            </a:gdLst>
            <a:ahLst/>
            <a:cxnLst>
              <a:cxn ang="0">
                <a:pos x="22532" y="0"/>
              </a:cxn>
              <a:cxn ang="90">
                <a:pos x="0" y="24061"/>
              </a:cxn>
              <a:cxn ang="180">
                <a:pos x="1076" y="2488"/>
              </a:cxn>
            </a:cxnLst>
            <a:rect l="txL" t="txT" r="txR" b="txB"/>
            <a:pathLst>
              <a:path w="22676" h="24088" fill="none">
                <a:moveTo>
                  <a:pt x="22532" y="0"/>
                </a:moveTo>
                <a:arcTo wR="21600" hR="21600" stAng="-396863" swAng="5968186"/>
              </a:path>
              <a:path w="22676" h="24088" stroke="0">
                <a:moveTo>
                  <a:pt x="22532" y="0"/>
                </a:moveTo>
                <a:arcTo wR="21600" hR="21600" stAng="-396863" swAng="5968186"/>
                <a:lnTo>
                  <a:pt x="1076" y="2488"/>
                </a:lnTo>
                <a:close/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headEnd type="triangle" w="med" len="med"/>
            <a:tailEnd type="non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5583" name="直接连接符 65582"/>
          <p:cNvSpPr/>
          <p:nvPr/>
        </p:nvSpPr>
        <p:spPr>
          <a:xfrm>
            <a:off x="8517890" y="6754448"/>
            <a:ext cx="2377661" cy="0"/>
          </a:xfrm>
          <a:prstGeom prst="line">
            <a:avLst/>
          </a:prstGeom>
          <a:ln w="38100" cap="flat" cmpd="sng">
            <a:solidFill>
              <a:srgbClr val="008000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65584" name="组合 65583"/>
          <p:cNvGrpSpPr/>
          <p:nvPr/>
        </p:nvGrpSpPr>
        <p:grpSpPr>
          <a:xfrm>
            <a:off x="9917965" y="6196269"/>
            <a:ext cx="2516434" cy="1048513"/>
            <a:chOff x="2336" y="3748"/>
            <a:chExt cx="816" cy="340"/>
          </a:xfrm>
        </p:grpSpPr>
        <p:sp>
          <p:nvSpPr>
            <p:cNvPr id="65585" name="椭圆 65584"/>
            <p:cNvSpPr/>
            <p:nvPr/>
          </p:nvSpPr>
          <p:spPr>
            <a:xfrm>
              <a:off x="2608" y="3891"/>
              <a:ext cx="94" cy="8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  <p:sp>
          <p:nvSpPr>
            <p:cNvPr id="65586" name="文本框 65585"/>
            <p:cNvSpPr txBox="1"/>
            <p:nvPr/>
          </p:nvSpPr>
          <p:spPr>
            <a:xfrm>
              <a:off x="2336" y="3748"/>
              <a:ext cx="81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6215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en-US" altLang="zh-CN" sz="6215" baseline="-25000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6215" baseline="-25000">
                <a:solidFill>
                  <a:srgbClr val="008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587" name="任意多边形 65586"/>
          <p:cNvSpPr/>
          <p:nvPr/>
        </p:nvSpPr>
        <p:spPr>
          <a:xfrm>
            <a:off x="9714430" y="5573328"/>
            <a:ext cx="1202708" cy="1248965"/>
          </a:xfrm>
          <a:custGeom>
            <a:avLst/>
            <a:gdLst>
              <a:gd name="txL" fmla="*/ 0 w 21873"/>
              <a:gd name="txT" fmla="*/ 0 h 22714"/>
              <a:gd name="txR" fmla="*/ 21873 w 21873"/>
              <a:gd name="txB" fmla="*/ 22714 h 22714"/>
            </a:gdLst>
            <a:ahLst/>
            <a:cxnLst>
              <a:cxn ang="90">
                <a:pos x="28" y="22713"/>
              </a:cxn>
              <a:cxn ang="0">
                <a:pos x="21873" y="1"/>
              </a:cxn>
              <a:cxn ang="90">
                <a:pos x="21600" y="21600"/>
              </a:cxn>
            </a:cxnLst>
            <a:rect l="txL" t="txT" r="txR" b="txB"/>
            <a:pathLst>
              <a:path w="21873" h="22714" fill="none">
                <a:moveTo>
                  <a:pt x="28" y="22713"/>
                </a:moveTo>
                <a:arcTo wR="21600" hR="21600" stAng="-10977212" swAng="5620661"/>
              </a:path>
              <a:path w="21873" h="22714" stroke="0">
                <a:moveTo>
                  <a:pt x="28" y="22713"/>
                </a:moveTo>
                <a:arcTo wR="21600" hR="21600" stAng="-10977212" swAng="5620661"/>
                <a:lnTo>
                  <a:pt x="21600" y="21600"/>
                </a:lnTo>
                <a:close/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5574" name="直接连接符 65573"/>
          <p:cNvSpPr/>
          <p:nvPr/>
        </p:nvSpPr>
        <p:spPr>
          <a:xfrm>
            <a:off x="7250422" y="8015750"/>
            <a:ext cx="1538848" cy="0"/>
          </a:xfrm>
          <a:prstGeom prst="line">
            <a:avLst/>
          </a:prstGeom>
          <a:ln w="38100" cap="flat" cmpd="sng">
            <a:solidFill>
              <a:srgbClr val="FF0000"/>
            </a:solidFill>
            <a:prstDash val="sysDot"/>
            <a:headEnd type="none" w="med" len="med"/>
            <a:tailEnd type="triangle" w="med" len="med"/>
          </a:ln>
        </p:spPr>
      </p:sp>
      <p:grpSp>
        <p:nvGrpSpPr>
          <p:cNvPr id="65590" name="组合 65589"/>
          <p:cNvGrpSpPr/>
          <p:nvPr/>
        </p:nvGrpSpPr>
        <p:grpSpPr>
          <a:xfrm>
            <a:off x="10880131" y="5264942"/>
            <a:ext cx="1082438" cy="926571"/>
            <a:chOff x="3646" y="2221"/>
            <a:chExt cx="351" cy="283"/>
          </a:xfrm>
        </p:grpSpPr>
        <p:sp>
          <p:nvSpPr>
            <p:cNvPr id="65588" name="文本框 65587"/>
            <p:cNvSpPr txBox="1"/>
            <p:nvPr/>
          </p:nvSpPr>
          <p:spPr>
            <a:xfrm>
              <a:off x="3680" y="2221"/>
              <a:ext cx="317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5440" i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lang="en-US" altLang="zh-CN" sz="5440" i="1" baseline="-25000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1</a:t>
              </a:r>
              <a:endParaRPr lang="en-US" altLang="zh-CN" sz="5440" i="1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89" name="直接连接符 65588"/>
            <p:cNvSpPr/>
            <p:nvPr/>
          </p:nvSpPr>
          <p:spPr>
            <a:xfrm flipV="1">
              <a:off x="3646" y="2317"/>
              <a:ext cx="227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65593" name="组合 65592"/>
          <p:cNvGrpSpPr/>
          <p:nvPr/>
        </p:nvGrpSpPr>
        <p:grpSpPr>
          <a:xfrm>
            <a:off x="11456815" y="5308116"/>
            <a:ext cx="1674538" cy="928243"/>
            <a:chOff x="3833" y="2235"/>
            <a:chExt cx="543" cy="301"/>
          </a:xfrm>
        </p:grpSpPr>
        <p:sp>
          <p:nvSpPr>
            <p:cNvPr id="65591" name="文本框 65590"/>
            <p:cNvSpPr txBox="1"/>
            <p:nvPr/>
          </p:nvSpPr>
          <p:spPr>
            <a:xfrm>
              <a:off x="4059" y="2235"/>
              <a:ext cx="317" cy="3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5440" i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lang="en-US" altLang="zh-CN" sz="5440" i="1" baseline="-25000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5440" i="1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592" name="直接连接符 65591"/>
            <p:cNvSpPr/>
            <p:nvPr/>
          </p:nvSpPr>
          <p:spPr>
            <a:xfrm>
              <a:off x="3833" y="2317"/>
              <a:ext cx="499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ysDot"/>
              <a:headEnd type="none" w="med" len="med"/>
              <a:tailEnd type="triangle" w="med" len="med"/>
            </a:ln>
          </p:spPr>
        </p:sp>
      </p:grpSp>
      <p:grpSp>
        <p:nvGrpSpPr>
          <p:cNvPr id="65597" name="组合 65596"/>
          <p:cNvGrpSpPr/>
          <p:nvPr/>
        </p:nvGrpSpPr>
        <p:grpSpPr>
          <a:xfrm>
            <a:off x="12089007" y="3331357"/>
            <a:ext cx="2467093" cy="2124784"/>
            <a:chOff x="4038" y="1594"/>
            <a:chExt cx="800" cy="689"/>
          </a:xfrm>
        </p:grpSpPr>
        <p:sp>
          <p:nvSpPr>
            <p:cNvPr id="65594" name="直接连接符 65593"/>
            <p:cNvSpPr/>
            <p:nvPr/>
          </p:nvSpPr>
          <p:spPr>
            <a:xfrm flipV="1">
              <a:off x="4038" y="1640"/>
              <a:ext cx="0" cy="63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5595" name="直接连接符 65594"/>
            <p:cNvSpPr/>
            <p:nvPr/>
          </p:nvSpPr>
          <p:spPr>
            <a:xfrm flipV="1">
              <a:off x="4452" y="1648"/>
              <a:ext cx="0" cy="63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65596" name="直接连接符 65595"/>
            <p:cNvSpPr/>
            <p:nvPr/>
          </p:nvSpPr>
          <p:spPr>
            <a:xfrm flipV="1">
              <a:off x="4838" y="1594"/>
              <a:ext cx="0" cy="63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65602" name="任意多边形 65601"/>
          <p:cNvSpPr/>
          <p:nvPr/>
        </p:nvSpPr>
        <p:spPr>
          <a:xfrm>
            <a:off x="12014994" y="3957383"/>
            <a:ext cx="1372321" cy="1538848"/>
          </a:xfrm>
          <a:custGeom>
            <a:avLst/>
            <a:gdLst>
              <a:gd name="txL" fmla="*/ 0 w 18997"/>
              <a:gd name="txT" fmla="*/ 0 h 21600"/>
              <a:gd name="txR" fmla="*/ 18997 w 18997"/>
              <a:gd name="txB" fmla="*/ 21600 h 21600"/>
            </a:gdLst>
            <a:ahLst/>
            <a:cxnLst>
              <a:cxn ang="0">
                <a:pos x="18997" y="12057"/>
              </a:cxn>
              <a:cxn ang="180">
                <a:pos x="0" y="21573"/>
              </a:cxn>
              <a:cxn ang="270">
                <a:pos x="1076" y="0"/>
              </a:cxn>
            </a:cxnLst>
            <a:rect l="txL" t="txT" r="txR" b="txB"/>
            <a:pathLst>
              <a:path w="18997" h="21600" fill="none">
                <a:moveTo>
                  <a:pt x="18997" y="12057"/>
                </a:moveTo>
                <a:arcTo wR="21600" hR="21600" stAng="-19564073" swAng="3535396"/>
              </a:path>
              <a:path w="18997" h="21600" stroke="0">
                <a:moveTo>
                  <a:pt x="18997" y="12057"/>
                </a:moveTo>
                <a:arcTo wR="21600" hR="21600" stAng="-19564073" swAng="3535396"/>
                <a:lnTo>
                  <a:pt x="1076" y="0"/>
                </a:lnTo>
                <a:close/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  <p:txBody>
          <a:bodyPr/>
          <a:p>
            <a:endParaRPr lang="zh-CN" altLang="en-US" sz="5440"/>
          </a:p>
        </p:txBody>
      </p:sp>
      <p:sp>
        <p:nvSpPr>
          <p:cNvPr id="65603" name="矩形 65602"/>
          <p:cNvSpPr/>
          <p:nvPr/>
        </p:nvSpPr>
        <p:spPr>
          <a:xfrm>
            <a:off x="11876221" y="10014349"/>
            <a:ext cx="3729355" cy="927735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pPr eaLnBrk="0" hangingPunct="0"/>
            <a:r>
              <a:rPr lang="zh-CN" altLang="en-US" sz="4660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半径</a:t>
            </a:r>
            <a:r>
              <a:rPr lang="en-US" altLang="zh-CN" sz="466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R</a:t>
            </a:r>
            <a:r>
              <a:rPr lang="en-US" altLang="zh-CN" sz="4660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2</a:t>
            </a:r>
            <a:r>
              <a:rPr lang="en-US" altLang="zh-CN" sz="466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=</a:t>
            </a:r>
            <a:r>
              <a:rPr lang="en-US" altLang="zh-CN" sz="544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√</a:t>
            </a:r>
            <a:r>
              <a:rPr lang="en-US" altLang="zh-CN" sz="466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2L </a:t>
            </a:r>
            <a:endParaRPr lang="en-US" altLang="zh-CN" sz="466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  <p:sp>
        <p:nvSpPr>
          <p:cNvPr id="65604" name="直接连接符 65603"/>
          <p:cNvSpPr/>
          <p:nvPr/>
        </p:nvSpPr>
        <p:spPr>
          <a:xfrm>
            <a:off x="12153769" y="4006725"/>
            <a:ext cx="2377660" cy="1958254"/>
          </a:xfrm>
          <a:prstGeom prst="line">
            <a:avLst/>
          </a:prstGeom>
          <a:ln w="38100" cap="flat" cmpd="sng">
            <a:solidFill>
              <a:srgbClr val="008000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65598" name="组合 65597"/>
          <p:cNvGrpSpPr/>
          <p:nvPr/>
        </p:nvGrpSpPr>
        <p:grpSpPr>
          <a:xfrm>
            <a:off x="11102169" y="3393034"/>
            <a:ext cx="2516434" cy="1048515"/>
            <a:chOff x="2336" y="3748"/>
            <a:chExt cx="816" cy="340"/>
          </a:xfrm>
        </p:grpSpPr>
        <p:sp>
          <p:nvSpPr>
            <p:cNvPr id="65599" name="椭圆 65598"/>
            <p:cNvSpPr/>
            <p:nvPr/>
          </p:nvSpPr>
          <p:spPr>
            <a:xfrm>
              <a:off x="2608" y="3891"/>
              <a:ext cx="94" cy="8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  <p:sp>
          <p:nvSpPr>
            <p:cNvPr id="65600" name="文本框 65599"/>
            <p:cNvSpPr txBox="1"/>
            <p:nvPr/>
          </p:nvSpPr>
          <p:spPr>
            <a:xfrm>
              <a:off x="2336" y="3748"/>
              <a:ext cx="81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6215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en-US" altLang="zh-CN" sz="6215" baseline="-25000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6215" baseline="-25000">
                <a:solidFill>
                  <a:srgbClr val="008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5605" name="组合 65604"/>
          <p:cNvGrpSpPr/>
          <p:nvPr/>
        </p:nvGrpSpPr>
        <p:grpSpPr>
          <a:xfrm>
            <a:off x="13538423" y="5357458"/>
            <a:ext cx="2516434" cy="1048513"/>
            <a:chOff x="2336" y="3748"/>
            <a:chExt cx="816" cy="340"/>
          </a:xfrm>
        </p:grpSpPr>
        <p:sp>
          <p:nvSpPr>
            <p:cNvPr id="65606" name="椭圆 65605"/>
            <p:cNvSpPr/>
            <p:nvPr/>
          </p:nvSpPr>
          <p:spPr>
            <a:xfrm>
              <a:off x="2608" y="3891"/>
              <a:ext cx="94" cy="8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 sz="5440"/>
            </a:p>
          </p:txBody>
        </p:sp>
        <p:sp>
          <p:nvSpPr>
            <p:cNvPr id="65607" name="文本框 65606"/>
            <p:cNvSpPr txBox="1"/>
            <p:nvPr/>
          </p:nvSpPr>
          <p:spPr>
            <a:xfrm>
              <a:off x="2336" y="3748"/>
              <a:ext cx="816" cy="3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6215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r>
                <a:rPr lang="en-US" altLang="zh-CN" sz="6215" baseline="-25000">
                  <a:solidFill>
                    <a:srgbClr val="008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6215" baseline="-25000">
                <a:solidFill>
                  <a:srgbClr val="008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65608" name="任意多边形 65607"/>
          <p:cNvSpPr/>
          <p:nvPr/>
        </p:nvSpPr>
        <p:spPr>
          <a:xfrm>
            <a:off x="13415069" y="4302776"/>
            <a:ext cx="1208875" cy="1538848"/>
          </a:xfrm>
          <a:custGeom>
            <a:avLst/>
            <a:gdLst>
              <a:gd name="txL" fmla="*/ 0 w 16749"/>
              <a:gd name="txT" fmla="*/ 0 h 21587"/>
              <a:gd name="txR" fmla="*/ 16749 w 16749"/>
              <a:gd name="txB" fmla="*/ 21587 h 21587"/>
            </a:gdLst>
            <a:ahLst/>
            <a:cxnLst>
              <a:cxn ang="180">
                <a:pos x="0" y="7948"/>
              </a:cxn>
              <a:cxn ang="270">
                <a:pos x="16012" y="0"/>
              </a:cxn>
              <a:cxn ang="90">
                <a:pos x="16749" y="21587"/>
              </a:cxn>
            </a:cxnLst>
            <a:rect l="txL" t="txT" r="txR" b="txB"/>
            <a:pathLst>
              <a:path w="16749" h="21587" fill="none">
                <a:moveTo>
                  <a:pt x="0" y="7948"/>
                </a:moveTo>
                <a:arcTo wR="21600" hR="21600" stAng="-8450609" swAng="2933286"/>
              </a:path>
              <a:path w="16749" h="21587" stroke="0">
                <a:moveTo>
                  <a:pt x="0" y="7948"/>
                </a:moveTo>
                <a:arcTo wR="21600" hR="21600" stAng="-8450609" swAng="2933286"/>
                <a:lnTo>
                  <a:pt x="16749" y="21587"/>
                </a:lnTo>
                <a:close/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p>
            <a:endParaRPr lang="zh-CN" altLang="en-US" sz="5440"/>
          </a:p>
        </p:txBody>
      </p:sp>
      <p:grpSp>
        <p:nvGrpSpPr>
          <p:cNvPr id="65609" name="组合 65608"/>
          <p:cNvGrpSpPr/>
          <p:nvPr/>
        </p:nvGrpSpPr>
        <p:grpSpPr>
          <a:xfrm>
            <a:off x="14568435" y="4006725"/>
            <a:ext cx="1082438" cy="926571"/>
            <a:chOff x="3646" y="2221"/>
            <a:chExt cx="351" cy="283"/>
          </a:xfrm>
        </p:grpSpPr>
        <p:sp>
          <p:nvSpPr>
            <p:cNvPr id="65610" name="文本框 65609"/>
            <p:cNvSpPr txBox="1"/>
            <p:nvPr/>
          </p:nvSpPr>
          <p:spPr>
            <a:xfrm>
              <a:off x="3680" y="2221"/>
              <a:ext cx="317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5440" i="1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v</a:t>
              </a:r>
              <a:r>
                <a:rPr lang="en-US" altLang="zh-CN" sz="5440" i="1" baseline="-25000">
                  <a:solidFill>
                    <a:srgbClr val="FF0000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2</a:t>
              </a:r>
              <a:endParaRPr lang="en-US" altLang="zh-CN" sz="5440" i="1" baseline="-25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5611" name="直接连接符 65610"/>
            <p:cNvSpPr/>
            <p:nvPr/>
          </p:nvSpPr>
          <p:spPr>
            <a:xfrm flipV="1">
              <a:off x="3646" y="2317"/>
              <a:ext cx="227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65612" name="直接连接符 65611"/>
          <p:cNvSpPr/>
          <p:nvPr/>
        </p:nvSpPr>
        <p:spPr>
          <a:xfrm>
            <a:off x="12073588" y="4938052"/>
            <a:ext cx="2377660" cy="0"/>
          </a:xfrm>
          <a:prstGeom prst="line">
            <a:avLst/>
          </a:prstGeom>
          <a:ln w="38100" cap="flat" cmpd="sng">
            <a:solidFill>
              <a:srgbClr val="008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65613" name="文本框 65612"/>
          <p:cNvSpPr txBox="1"/>
          <p:nvPr/>
        </p:nvSpPr>
        <p:spPr>
          <a:xfrm>
            <a:off x="11876221" y="4083820"/>
            <a:ext cx="1748551" cy="629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495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45</a:t>
            </a:r>
            <a:r>
              <a:rPr lang="en-US" altLang="zh-CN" sz="3495" baseline="3000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黑体" panose="02010609060101010101" pitchFamily="49" charset="-122"/>
              </a:rPr>
              <a:t>0</a:t>
            </a:r>
            <a:endParaRPr lang="en-US" altLang="zh-CN" sz="3495" baseline="30000">
              <a:solidFill>
                <a:srgbClr val="FF0000"/>
              </a:solidFill>
              <a:effectLst>
                <a:outerShdw blurRad="38100" dist="38100" dir="2700000">
                  <a:srgbClr val="C0C0C0"/>
                </a:outerShdw>
              </a:effectLst>
              <a:latin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2" dur="80"/>
                                        <p:tgtEl>
                                          <p:spTgt spid="655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3" dur="80"/>
                                        <p:tgtEl>
                                          <p:spTgt spid="655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80"/>
                                        <p:tgtEl>
                                          <p:spTgt spid="655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9" dur="80"/>
                                        <p:tgtEl>
                                          <p:spTgt spid="656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0" dur="80"/>
                                        <p:tgtEl>
                                          <p:spTgt spid="656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80"/>
                                        <p:tgtEl>
                                          <p:spTgt spid="656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6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5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75" grpId="0"/>
      <p:bldP spid="65578" grpId="0"/>
      <p:bldP spid="65603" grpId="0"/>
      <p:bldP spid="656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48004" y="1047523"/>
            <a:ext cx="21715084" cy="124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(2)“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磁偏转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“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电偏转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”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的比较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48004" y="2700710"/>
          <a:ext cx="21202791" cy="96361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488824"/>
                <a:gridCol w="7128792"/>
                <a:gridCol w="10585175"/>
              </a:tblGrid>
              <a:tr h="15384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5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电偏转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磁偏转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5116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偏转条件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带电粒子以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⊥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进入匀强电场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不计重力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带电粒子以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⊥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进入匀强磁场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不计重力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0" marB="0" anchor="ctr"/>
                </a:tc>
              </a:tr>
              <a:tr h="22930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受力情况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只受恒定的电场力</a:t>
                      </a:r>
                      <a:r>
                        <a:rPr lang="en-US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F=q</a:t>
                      </a:r>
                      <a:r>
                        <a:rPr lang="en-US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ea"/>
                        </a:rPr>
                        <a:t>E</a:t>
                      </a:r>
                      <a:endParaRPr lang="en-US" sz="5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只受大小恒定的洛伦兹力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F=</a:t>
                      </a:r>
                      <a:r>
                        <a:rPr lang="en-US" sz="5000" b="1" dirty="0" err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qvB</a:t>
                      </a:r>
                      <a:r>
                        <a:rPr lang="en-US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方向始终与速度方向垂直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0" marB="0" anchor="ctr"/>
                </a:tc>
              </a:tr>
              <a:tr h="22930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运动情况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匀变速曲线运动</a:t>
                      </a:r>
                      <a:r>
                        <a:rPr lang="en-US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类平抛运动</a:t>
                      </a:r>
                      <a:r>
                        <a:rPr lang="en-US" sz="5000" b="1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5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5000" b="1" dirty="0">
                          <a:effectLst/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　匀速圆周运动</a:t>
                      </a:r>
                      <a:endParaRPr lang="zh-CN" sz="5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0" marB="0" anchor="ctr"/>
                </a:tc>
              </a:tr>
            </a:tbl>
          </a:graphicData>
        </a:graphic>
      </p:graphicFrame>
    </p:spTree>
  </p:cSld>
  <p:clrMapOvr>
    <a:masterClrMapping/>
  </p:clrMapOvr>
  <p:transition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48004" y="756494"/>
            <a:ext cx="21715084" cy="1123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Aft>
                <a:spcPts val="0"/>
              </a:spcAft>
            </a:pP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续表</a:t>
            </a:r>
            <a:r>
              <a:rPr lang="en-US" altLang="zh-CN" sz="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5000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078349" y="1879622"/>
              <a:ext cx="21247285" cy="109372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314463"/>
                    <a:gridCol w="7630753"/>
                    <a:gridCol w="10302069"/>
                  </a:tblGrid>
                  <a:tr h="15800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5000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b="1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电偏转</a:t>
                          </a:r>
                          <a:endParaRPr lang="zh-CN" sz="50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b="1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磁偏转</a:t>
                          </a:r>
                          <a:endParaRPr lang="zh-CN" sz="50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</a:tr>
                  <a:tr h="49243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运动轨迹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                         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抛物线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                                    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圆弧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</a:tr>
                  <a:tr h="443287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求解方法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　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利用平抛运动的规律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　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x=v</a:t>
                          </a:r>
                          <a:r>
                            <a:rPr lang="en-US" sz="5000" baseline="-2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t</a:t>
                          </a:r>
                          <a:r>
                            <a:rPr lang="en-US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y=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at</a:t>
                          </a:r>
                          <a:r>
                            <a:rPr lang="en-US" sz="5000" baseline="30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r>
                            <a:rPr lang="en-US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a=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qE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,tan 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θ=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at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sz="50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5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a:rPr lang="en-US" sz="500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　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利用牛顿第二定律、向心力公式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　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r=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mv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qB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T=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qB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t=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θT</m:t>
                                  </m:r>
                                </m:num>
                                <m:den>
                                  <m: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500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zh-CN" sz="50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θm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50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qB</m:t>
                                  </m:r>
                                </m:den>
                              </m:f>
                            </m:oMath>
                          </a14:m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66675" marR="66675" marT="0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/>
            </p:nvGraphicFramePr>
            <p:xfrm>
              <a:off x="1078349" y="1879622"/>
              <a:ext cx="21247285" cy="109372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3314463"/>
                    <a:gridCol w="7630753"/>
                    <a:gridCol w="10302069"/>
                  </a:tblGrid>
                  <a:tr h="15800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5000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b="1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电偏转</a:t>
                          </a:r>
                          <a:endParaRPr lang="zh-CN" sz="50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b="1" dirty="0"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磁偏转</a:t>
                          </a:r>
                          <a:endParaRPr lang="zh-CN" sz="5000" b="1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</a:tr>
                  <a:tr h="49243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运动轨迹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                         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抛物线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                                             </a:t>
                          </a: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圆弧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</a:tr>
                  <a:tr h="44888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50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a:t>求解方法</a:t>
                          </a:r>
                          <a:endParaRPr lang="zh-CN" sz="5000" dirty="0">
                            <a:solidFill>
                              <a:srgbClr val="000000"/>
                            </a:solidFill>
                            <a:effectLst/>
                            <a:latin typeface="NEU-BZ-S92"/>
                            <a:ea typeface="方正宋三_GBK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675" marR="66675" marT="0" marB="0" anchor="ctr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6675" marR="66675" marT="0" marB="0" anchor="ctr"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21XZ2-45.EP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2811" y="4068862"/>
            <a:ext cx="5396391" cy="3672408"/>
          </a:xfrm>
          <a:prstGeom prst="rect">
            <a:avLst/>
          </a:prstGeom>
        </p:spPr>
      </p:pic>
      <p:pic>
        <p:nvPicPr>
          <p:cNvPr id="8" name="21XZ2-46.EPS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6141" y="3564806"/>
            <a:ext cx="5396391" cy="4472597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6468" y="972518"/>
            <a:ext cx="21962440" cy="1080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例</a:t>
            </a:r>
            <a:r>
              <a:rPr lang="en-US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1 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长度均为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的两块挡板竖直相对放置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间距也为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两挡板上边缘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处于同一水平线上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在该水平线的上方区域有方向竖直向下的匀强电场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电场强度大小为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两挡板间有垂直纸面向外、磁感应强度大小可调节的匀强磁场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一质量为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、电荷量为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q&gt;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的粒子自电场中某处以大小为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5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的速度水平向右发射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恰好从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点处射入磁场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从两挡板下边缘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之间射出磁场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运动过程中粒子未与挡板碰撞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已知粒子射入磁场时的速度方向与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的夹角为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60°,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不计重力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求粒子发射位置到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点的距离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4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6" name="2021QGJ-11.EPS" descr="id:2147491553;FounderCES"/>
          <p:cNvPicPr/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82244" y="8317334"/>
            <a:ext cx="5040560" cy="401494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458576" y="828502"/>
                <a:ext cx="21152260" cy="12322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en-US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答案</a:t>
                </a: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(1)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13</m:t>
                            </m:r>
                          </m:e>
                        </m:rad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𝑞𝐸</m:t>
                        </m:r>
                      </m:den>
                    </m:f>
                  </m:oMath>
                </a14:m>
                <a:r>
                  <a:rPr lang="zh-CN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50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解析</a:t>
                </a:r>
                <a:r>
                  <a:rPr lang="en-US" altLang="zh-CN" sz="50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(1)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带电粒子在匀强电场中做类平抛运动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由平抛运动规律可知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x=v</a:t>
                </a:r>
                <a:r>
                  <a:rPr lang="en-US" altLang="zh-CN" sz="5000" baseline="-2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at</a:t>
                </a:r>
                <a:r>
                  <a:rPr lang="en-US" altLang="zh-CN" sz="5000" baseline="30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𝑞𝐸</m:t>
                        </m:r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粒子射入磁场时的速度方向与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PQ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的夹角为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60°,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tan 30°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𝑎𝑡</m:t>
                        </m:r>
                      </m:num>
                      <m:den>
                        <m:sSub>
                          <m:sSub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粒子发射位置到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点的距离为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sz="50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</a:t>
                </a:r>
                <a:r>
                  <a:rPr lang="en-US" altLang="zh-CN" sz="50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13</m:t>
                            </m:r>
                          </m:e>
                        </m:rad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Sup>
                          <m:sSubSupPr>
                            <m:ctrlPr>
                              <a:rPr lang="zh-CN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5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50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altLang="zh-CN" sz="5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𝑞𝐸</m:t>
                        </m:r>
                      </m:den>
                    </m:f>
                  </m:oMath>
                </a14:m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50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76" y="828502"/>
                <a:ext cx="21152260" cy="12322861"/>
              </a:xfrm>
              <a:prstGeom prst="rect">
                <a:avLst/>
              </a:prstGeom>
              <a:blipFill rotWithShape="1">
                <a:blip r:embed="rId1"/>
                <a:stretch>
                  <a:fillRect l="-3" t="-4" r="2" b="-2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6468" y="972518"/>
            <a:ext cx="21962440" cy="1080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例</a:t>
            </a:r>
            <a:r>
              <a:rPr lang="en-US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1 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长度均为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的两块挡板竖直相对放置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间距也为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两挡板上边缘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处于同一水平线上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在该水平线的上方区域有方向竖直向下的匀强电场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电场强度大小为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两挡板间有垂直纸面向外、磁感应强度大小可调节的匀强磁场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一质量为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、电荷量为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q&gt;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的粒子自电场中某处以大小为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5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的速度水平向右发射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恰好从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点处射入磁场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从两挡板下边缘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之间射出磁场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运动过程中粒子未与挡板碰撞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已知粒子射入磁场时的速度方向与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的夹角为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60°,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不计重力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求磁感应强度大小的取值范围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4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6" name="2021QGJ-11.EPS" descr="id:2147491553;FounderCES"/>
          <p:cNvPicPr/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26260" y="8363748"/>
            <a:ext cx="5040560" cy="401494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08436" y="828502"/>
                <a:ext cx="22754852" cy="13060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en-US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答案</a:t>
                </a:r>
                <a:r>
                  <a:rPr lang="en-US" altLang="zh-CN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(2)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4800" i="1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𝑞𝑙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&lt;B&lt;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𝑞𝑙</m:t>
                        </m:r>
                      </m:den>
                    </m:f>
                  </m:oMath>
                </a14:m>
                <a:r>
                  <a:rPr lang="zh-CN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　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48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en-US" altLang="zh-CN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[</a:t>
                </a:r>
                <a:r>
                  <a:rPr lang="zh-CN" altLang="zh-CN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解析</a:t>
                </a:r>
                <a:r>
                  <a:rPr lang="en-US" altLang="zh-CN" sz="4800" b="1" kern="0" dirty="0">
                    <a:solidFill>
                      <a:srgbClr val="A50021"/>
                    </a:solidFill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/>
                  </a:rPr>
                  <a:t>]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(2)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带电粒子在磁场中运动的速度为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带电粒子在磁场中运动的两个临界轨迹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分别从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点射出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如图所示</a:t>
                </a:r>
                <a:endParaRPr lang="en-US" altLang="zh-CN" sz="4800" dirty="0">
                  <a:solidFill>
                    <a:srgbClr val="A5002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由几何关系可知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点射出半径最小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48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4800" baseline="-2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min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从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点射出半径最大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48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en-US" altLang="zh-CN" sz="4800" baseline="-25000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zh-CN" altLang="zh-CN" sz="48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480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75</m:t>
                        </m:r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°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1)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带电粒子在磁场中做圆周运动的向心力由洛伦兹力提供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由向心力公式可知</a:t>
                </a:r>
                <a:r>
                  <a:rPr lang="en-US" altLang="zh-CN" sz="4800" i="1" dirty="0" err="1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qvB</a:t>
                </a:r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联立解得</a:t>
                </a:r>
                <a:r>
                  <a:rPr lang="en-US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zh-CN" sz="4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磁感应强度大小的取值范围为</a:t>
                </a: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4800" i="1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CN" sz="4800">
                            <a:solidFill>
                              <a:srgbClr val="A50021"/>
                            </a:solidFill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𝑞𝑙</m:t>
                        </m:r>
                      </m:den>
                    </m:f>
                  </m:oMath>
                </a14:m>
                <a:r>
                  <a:rPr lang="en-US" altLang="zh-CN" sz="4800" i="1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&lt;B&lt;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4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zh-CN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8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80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𝑞𝑙</m:t>
                        </m:r>
                      </m:den>
                    </m:f>
                  </m:oMath>
                </a14:m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  <a:spcAft>
                    <a:spcPts val="0"/>
                  </a:spcAft>
                </a:pPr>
                <a:endParaRPr lang="zh-CN" altLang="zh-CN" sz="4800" dirty="0">
                  <a:solidFill>
                    <a:srgbClr val="000000"/>
                  </a:solidFill>
                  <a:latin typeface="NEU-BZ-S92"/>
                  <a:ea typeface="方正宋三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36" y="828502"/>
                <a:ext cx="22754852" cy="13060627"/>
              </a:xfrm>
              <a:prstGeom prst="rect">
                <a:avLst/>
              </a:prstGeom>
              <a:blipFill rotWithShape="1">
                <a:blip r:embed="rId1"/>
                <a:stretch>
                  <a:fillRect t="-4" r="1"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4" name="2021QGJ-16.EPS" descr="id:2147485660;FounderCES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42284" y="4932958"/>
            <a:ext cx="4104456" cy="3942646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6468" y="972518"/>
            <a:ext cx="21962440" cy="119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例</a:t>
            </a:r>
            <a:r>
              <a:rPr lang="en-US" altLang="zh-CN" sz="6000" b="1" kern="0" dirty="0">
                <a:solidFill>
                  <a:srgbClr val="215968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1 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如图所示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长度均为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的两块挡板竖直相对放置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间距也为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两挡板上边缘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处于同一水平线上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在该水平线的上方区域有方向竖直向下的匀强电场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电场强度大小为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两挡板间有垂直纸面向外、磁感应强度大小可调节的匀强磁场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一质量为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、电荷量为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q&gt;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的粒子自电场中某处以大小为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en-US" altLang="zh-CN" sz="50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的速度水平向右发射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恰好从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点处射入磁场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从两挡板下边缘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之间射出磁场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运动过程中粒子未与挡板碰撞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已知粒子射入磁场时的速度方向与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PQ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的夹角为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60°,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不计重力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若粒子正好从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QN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的中点射出磁场</a:t>
            </a:r>
            <a:r>
              <a:rPr lang="en-US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求粒子在磁场中的</a:t>
            </a:r>
            <a:endParaRPr lang="en-US" altLang="zh-CN" sz="5000" b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轨迹与挡板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MN</a:t>
            </a:r>
            <a:r>
              <a:rPr lang="zh-CN" altLang="zh-CN" sz="5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的最近距离</a:t>
            </a:r>
            <a:r>
              <a:rPr lang="en-US" altLang="zh-CN" sz="5000" b="1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0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zh-CN" altLang="zh-CN" sz="5400" b="1" dirty="0">
              <a:solidFill>
                <a:srgbClr val="000000"/>
              </a:solidFill>
              <a:latin typeface="NEU-BZ-S92"/>
              <a:ea typeface="方正宋三_GBK"/>
              <a:cs typeface="Times New Roman" panose="02020603050405020304" pitchFamily="18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1008436" y="216526"/>
            <a:ext cx="4175315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b="1" spc="-150" dirty="0">
                <a:solidFill>
                  <a:schemeClr val="tx2">
                    <a:lumMod val="75000"/>
                  </a:schemeClr>
                </a:solidFill>
                <a:latin typeface="方正兰亭圆_GBK_粗" panose="02000000000000000000" pitchFamily="2" charset="-122"/>
                <a:ea typeface="方正兰亭圆_GBK_粗" panose="02000000000000000000" pitchFamily="2" charset="-122"/>
              </a:rPr>
              <a:t>   学习任务一</a:t>
            </a:r>
            <a:endParaRPr lang="zh-CN" altLang="en-US" sz="4800" b="1" spc="-150" dirty="0">
              <a:solidFill>
                <a:schemeClr val="tx2">
                  <a:lumMod val="75000"/>
                </a:schemeClr>
              </a:solidFill>
              <a:latin typeface="方正兰亭圆_GBK_粗" panose="02000000000000000000" pitchFamily="2" charset="-122"/>
              <a:ea typeface="方正兰亭圆_GBK_粗" panose="02000000000000000000" pitchFamily="2" charset="-122"/>
            </a:endParaRPr>
          </a:p>
        </p:txBody>
      </p:sp>
      <p:pic>
        <p:nvPicPr>
          <p:cNvPr id="6" name="2021QGJ-11.EPS" descr="id:2147491553;FounderCES"/>
          <p:cNvPicPr/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26260" y="8363748"/>
            <a:ext cx="5040560" cy="4014945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</p:sld>
</file>

<file path=ppt/tags/tag1.xml><?xml version="1.0" encoding="utf-8"?>
<p:tagLst xmlns:p="http://schemas.openxmlformats.org/presentationml/2006/main">
  <p:tag name="KSO_WM_UNIT_TABLE_BEAUTIFY" val="smartTable{e73e8164-5c92-4c3e-a894-68871cdd1c87}"/>
</p:tagLst>
</file>

<file path=ppt/tags/tag2.xml><?xml version="1.0" encoding="utf-8"?>
<p:tagLst xmlns:p="http://schemas.openxmlformats.org/presentationml/2006/main">
  <p:tag name="KSO_WPP_MARK_KEY" val="04a4cfc2-f3c8-4a4e-8a50-675810030bcd"/>
  <p:tag name="COMMONDATA" val="eyJoZGlkIjoiYWJmNTAxYTA0NTllZTU0OWY5NWY0MWNlMzBjNGU2OT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lnSpc>
            <a:spcPct val="140000"/>
          </a:lnSpc>
          <a:spcAft>
            <a:spcPts val="0"/>
          </a:spcAft>
          <a:defRPr sz="5000" b="1" dirty="0">
            <a:solidFill>
              <a:srgbClr val="000000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6052</Words>
  <Application>WPS 演示</Application>
  <PresentationFormat>自定义</PresentationFormat>
  <Paragraphs>290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Times New Roman</vt:lpstr>
      <vt:lpstr>微软雅黑</vt:lpstr>
      <vt:lpstr>Times New Roman</vt:lpstr>
      <vt:lpstr>NEU-BZ-S92</vt:lpstr>
      <vt:lpstr>Segoe Print</vt:lpstr>
      <vt:lpstr>方正宋三_GBK</vt:lpstr>
      <vt:lpstr>方正兰亭圆_GBK_粗</vt:lpstr>
      <vt:lpstr>Cambria Math</vt:lpstr>
      <vt:lpstr>Arial Unicode MS</vt:lpstr>
      <vt:lpstr>Calibri</vt:lpstr>
      <vt:lpstr>NEU-BZ-S92</vt:lpstr>
      <vt:lpstr>黑体</vt:lpstr>
      <vt:lpstr>Verdana</vt:lpstr>
      <vt:lpstr>Office 主题</vt:lpstr>
      <vt:lpstr>1_Office 主题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悟理</cp:lastModifiedBy>
  <cp:revision>644</cp:revision>
  <dcterms:created xsi:type="dcterms:W3CDTF">2016-01-31T01:38:00Z</dcterms:created>
  <dcterms:modified xsi:type="dcterms:W3CDTF">2022-10-13T07:02:46Z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0196C2AF775745D488D18F21781CADA0</vt:lpwstr>
  </property>
  <property fmtid="{D5CDD505-2E9C-101B-9397-08002B2CF9AE}" pid="3" name="KSOProductBuildVer">
    <vt:lpwstr>2052-11.1.0.12302</vt:lpwstr>
  </property>
</Properties>
</file>